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45"/>
  </p:notesMasterIdLst>
  <p:handoutMasterIdLst>
    <p:handoutMasterId r:id="rId46"/>
  </p:handoutMasterIdLst>
  <p:sldIdLst>
    <p:sldId id="257" r:id="rId5"/>
    <p:sldId id="336" r:id="rId6"/>
    <p:sldId id="337" r:id="rId7"/>
    <p:sldId id="385" r:id="rId8"/>
    <p:sldId id="383" r:id="rId9"/>
    <p:sldId id="393" r:id="rId10"/>
    <p:sldId id="386" r:id="rId11"/>
    <p:sldId id="387" r:id="rId12"/>
    <p:sldId id="394" r:id="rId13"/>
    <p:sldId id="388" r:id="rId14"/>
    <p:sldId id="389" r:id="rId15"/>
    <p:sldId id="390" r:id="rId16"/>
    <p:sldId id="391" r:id="rId17"/>
    <p:sldId id="392" r:id="rId18"/>
    <p:sldId id="398" r:id="rId19"/>
    <p:sldId id="395" r:id="rId20"/>
    <p:sldId id="410" r:id="rId21"/>
    <p:sldId id="409" r:id="rId22"/>
    <p:sldId id="396" r:id="rId23"/>
    <p:sldId id="384" r:id="rId24"/>
    <p:sldId id="397" r:id="rId25"/>
    <p:sldId id="400" r:id="rId26"/>
    <p:sldId id="399" r:id="rId27"/>
    <p:sldId id="401" r:id="rId28"/>
    <p:sldId id="402" r:id="rId29"/>
    <p:sldId id="403" r:id="rId30"/>
    <p:sldId id="411" r:id="rId31"/>
    <p:sldId id="405" r:id="rId32"/>
    <p:sldId id="404" r:id="rId33"/>
    <p:sldId id="406" r:id="rId34"/>
    <p:sldId id="407" r:id="rId35"/>
    <p:sldId id="408" r:id="rId36"/>
    <p:sldId id="414" r:id="rId37"/>
    <p:sldId id="415" r:id="rId38"/>
    <p:sldId id="416" r:id="rId39"/>
    <p:sldId id="412" r:id="rId40"/>
    <p:sldId id="413" r:id="rId41"/>
    <p:sldId id="418" r:id="rId42"/>
    <p:sldId id="417" r:id="rId43"/>
    <p:sldId id="419" r:id="rId44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32" autoAdjust="0"/>
    <p:restoredTop sz="73672"/>
  </p:normalViewPr>
  <p:slideViewPr>
    <p:cSldViewPr snapToGrid="0">
      <p:cViewPr varScale="1">
        <p:scale>
          <a:sx n="113" d="100"/>
          <a:sy n="113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01:05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24575,'54'-2'0,"-1"-1"0,32 0 0,-33 2 0,2 0 0,41 0 0,-15 1 0,-8 0 0,-43 0 0,-11 0 0,-15 1 0,-22 1 0,-15 0 0,-5 0 0,-2 0 0,-5 0 0,-1 0 0,6-2 0,12 0 0,15 0 0,8 0 0,2 0 0,-7 0 0,-12-2 0,-3 0 0,5 0 0,10 1 0,12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6:48:39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31 24575,'56'-2'0,"5"-1"0,9 0 0,-15 1 0,-25 1 0,-13 1 0,-6 0 0,33-1 0,38 1 0,15 0 0,-4 0 0,-35 0 0,-36 0 0,-16 1 0,-21-1 0,-10 1 0,-12-1 0,-3-1 0,-7-2 0,-3-1 0,0 0 0,4 1 0,8 1 0,5 0 0,6 1 0,4 0 0,-13 1 0,-22 1 0,-14 0 0,2 0 0,14 2 0,20 0 0,12 0 0,11-1 0,16-1 0,23 0 0,29 2 0,20 0 0,2 0 0,-16-1 0,-24-1 0,-16-1 0,2 0 0,2 0 0,-9 0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00:23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1177 24575,'30'-21'0,"29"-17"0,-8 6 0,8-2 0,16-11 0,4-1 0,6-5 0,1 1 0,-3 1 0,-2 2 0,-12 7 0,-5 3 0,-11 6 0,-2 1 0,-5 1 0,0 1 0,0-2 0,0 0 0,1-1 0,0 1 0,2-1 0,1 1 0,-1 0 0,-1 1 0,33-20 0,-4-2 0,-7 8 0,-2 4 0,-3 2 0,-10 5 0,-16 6 0,-7 8 0,-8 7 0,-2 4 0,-1 1 0,3 2 0,-10 1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00:25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24575,'-3'29'0,"-3"10"0,-2 7 0,0-1 0,2-4 0,3-15 0,3-7 0,0-5 0,0-5 0,10-5 0,35-10 0,29-9 0,13-6 0,1-4 0,-22 4 0,-12 4 0,-13 5 0,-18 9 0,-12 5 0,-9 2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01:06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24575,'36'0'0,"0"0"0,8 0 0,3 1 0,17-1 0,6-1 0,-1-1 0,-16-1 0,-27 1 0,-11 0 0,-9 2 0,4 0 0,5 0 0,8-1 0,3-2 0,-3 0 0,-2 1 0,-1 1 0,6 1 0,2 1 0,-6-1 0,-12 0 0,-8 0 0,-4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01:07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24575,'28'0'0,"4"1"0,6 1 0,5-1 0,22-1 0,28-4 0,-2-2 0,-15 1 0,-34 1 0,-29 2 0,-1 1 0,-8 0 0,-2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01:09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24575,'31'0'0,"-2"0"0,-2 0 0,4-2 0,8-1 0,5-1 0,-2 0 0,-10 1 0,-5 2 0,1 1 0,0 0 0,-1 0 0,-2-2 0,0 0 0,-2 0 0,-7 1 0,-4 0 0,-3 0 0,2 0 0,-3 0 0,-3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51:08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1440 24575,'79'-42'0,"-36"18"0,6-3 0,19-13 0,11-7 0,4-3-641,-8 4 1,2-4-1,2-1 1,0-1 640,2-4 0,0-3 0,0 1 0,-2 1 0,-8 5 0,0 0 0,-3 2 0,-7 3 0,14-18 0,-8 7 382,-14 17 0,0 6-382,7 3 0,3 2 217,12-7 0,-1-1-217,-9 8 0,-6 0 0,22-19 0,-50 21 1321,-12 1-1321,-5 2 10,4-3 1,-7 9 0,-7 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09:51:09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24575,'63'53'0,"-24"-25"0,4 1 0,14 9 0,3 3 0,7 4 0,2 1 0,3 5 0,0 0 0,3 2 0,-1-1 0,-6-6 0,-3-1 0,-6-6 0,-2 0 0,-5-3 0,-1 0 0,-6-1 0,-2 0 0,-3-1 0,-2 0 0,27 36 0,-31-31 0,-1 0 0,4 3 0,-1-2 0,32 33 0,-21-26 0,-29-28 0,-16-15 0,1 0 0,2 2 0,3 1 0,-1 0 0,-3-2 0,-13-8 0,5 2 0,-6-3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3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24575,'11'0'0,"2"0"0,3 1 0,0 0 0,12 0 0,8-3 0,-5 0 0,-14 4 0,-22 2 0,-17 3 0,-2 1 0,3-1 0,6 2 0,9 0 0,7 0 0,4-3 0,2-1 0,1-4 0,4 0 0,1-2 0,-1 0 0,-4 0 0,-6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65 24575,'16'-5'0,"2"1"0,-3 1 0,-1 1 0,-1 1 0,8 1 0,18 0 0,11 0 0,-2 0 0,-13 0 0,-19 0 0,0-1 0,3-1 0,3-1 0,0 0 0,-2 1 0,6 0 0,11-1 0,5-1 0,1 1 0,0-1 0,2 0 0,2-1 0,-6-1 0,-13 2 0,-1 1 0,12 3 0,10-1 0,-2 1 0,-14 0 0,-14 0 0,-7 0 0,-3 0 0,-9 1 0,-15 1 0,-18 3 0,-23 3 0,-22-1 0,-9-1 0,5-3 0,16-3 0,19 0 0,17 0 0,6 0 0,1 0 0,0 0 0,4-1 0,4 1 0,-3 0 0,-5 3 0,-5 1 0,-4 1 0,-11-2 0,-20-2 0,-20-1 0,-12-1 0,20 0 0,26 0 0,25 1 0,15 1 0,3 1 0,0 0 0,2 1 0,3-1 0,4 2 0,4-1 0,8 1 0,13-3 0,19 0 0,11-1 0,-5 0 0,-7-1 0,-11 0 0,-2 2 0,-2 0 0,-1 0 0,-1-1 0,-4 0 0,-3 0 0,-3 0 0,0 0 0,2 0 0,-1 0 0,-6 0 0,3 0 0,22 0 0,15 0 0,6 0 0,-14 0 0,-13 2 0,3 1 0,13 2 0,3 0 0,-9-1 0,-17-1 0,-14-2 0,-4-1 0,3 1 0,16-1 0,10 1 0,6-2 0,5 0 0,-5-1 0,-5-1 0,-12 1 0,-16-2 0,-12 0 0,0 2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6:48:36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24575,'42'2'0,"10"-1"0,19-2 0,19-3 0,-3 0 0,-19 1 0,-22 3 0,-12 1 0,-1 0 0,1-2 0,3-3 0,20-1 0,8-1 0,-7 2 0,-22 2 0,-31 4 0,-28 5 0,-30 8 0,-26 5 0,-18 1 0,4-3 0,25-7 0,23-6 0,16-3 0,1-2 0,-11-1 0,-11 1 0,1-2 0,4 1 0,10 0 0,15 0 0,11 0 0,13 1 0,21 0 0,-12 0 0,9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76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9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3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24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6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6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5" Type="http://schemas.openxmlformats.org/officeDocument/2006/relationships/image" Target="../media/image48.png"/><Relationship Id="rId10" Type="http://schemas.openxmlformats.org/officeDocument/2006/relationships/image" Target="../media/image51.emf"/><Relationship Id="rId4" Type="http://schemas.openxmlformats.org/officeDocument/2006/relationships/customXml" Target="../ink/ink2.xml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60.png"/><Relationship Id="rId7" Type="http://schemas.openxmlformats.org/officeDocument/2006/relationships/image" Target="../media/image6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emf"/><Relationship Id="rId5" Type="http://schemas.openxmlformats.org/officeDocument/2006/relationships/image" Target="../media/image61.png"/><Relationship Id="rId4" Type="http://schemas.openxmlformats.org/officeDocument/2006/relationships/customXml" Target="../ink/ink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3" Type="http://schemas.openxmlformats.org/officeDocument/2006/relationships/image" Target="../media/image26.emf"/><Relationship Id="rId7" Type="http://schemas.openxmlformats.org/officeDocument/2006/relationships/image" Target="../media/image70.png"/><Relationship Id="rId12" Type="http://schemas.openxmlformats.org/officeDocument/2006/relationships/image" Target="../media/image75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8.xml"/><Relationship Id="rId11" Type="http://schemas.openxmlformats.org/officeDocument/2006/relationships/image" Target="../media/image74.emf"/><Relationship Id="rId5" Type="http://schemas.openxmlformats.org/officeDocument/2006/relationships/image" Target="../media/image69.png"/><Relationship Id="rId10" Type="http://schemas.openxmlformats.org/officeDocument/2006/relationships/image" Target="../media/image73.emf"/><Relationship Id="rId4" Type="http://schemas.openxmlformats.org/officeDocument/2006/relationships/customXml" Target="../ink/ink7.xml"/><Relationship Id="rId9" Type="http://schemas.openxmlformats.org/officeDocument/2006/relationships/image" Target="../media/image72.emf"/><Relationship Id="rId14" Type="http://schemas.openxmlformats.org/officeDocument/2006/relationships/image" Target="../media/image7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79.emf"/><Relationship Id="rId7" Type="http://schemas.openxmlformats.org/officeDocument/2006/relationships/image" Target="../media/image82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9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Relationship Id="rId9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customXml" Target="../ink/ink12.xm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FEC5-E3E2-2B98-3608-9EE3B541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C4410-E51A-E657-0AD0-ACF4E6D9CD5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462764" cy="4975236"/>
          </a:xfrm>
        </p:spPr>
        <p:txBody>
          <a:bodyPr/>
          <a:lstStyle/>
          <a:p>
            <a:r>
              <a:rPr lang="nb-NO" dirty="0"/>
              <a:t>Eksperimentelt faktum: partikler har et </a:t>
            </a:r>
            <a:r>
              <a:rPr lang="nb-NO" u="sng" dirty="0" err="1"/>
              <a:t>intrisitt</a:t>
            </a:r>
            <a:r>
              <a:rPr lang="nb-NO" u="sng" dirty="0"/>
              <a:t> angulærmoment</a:t>
            </a:r>
          </a:p>
          <a:p>
            <a:pPr lvl="1"/>
            <a:r>
              <a:rPr lang="nb-NO" dirty="0"/>
              <a:t>elektronet har en </a:t>
            </a:r>
            <a:r>
              <a:rPr lang="nb-NO" i="1" dirty="0"/>
              <a:t>strøm</a:t>
            </a:r>
            <a:r>
              <a:rPr lang="nb-NO" dirty="0"/>
              <a:t>, et magnetisk moment</a:t>
            </a:r>
          </a:p>
          <a:p>
            <a:r>
              <a:rPr lang="nb-NO" dirty="0"/>
              <a:t>Kalles </a:t>
            </a:r>
            <a:r>
              <a:rPr lang="nb-NO" u="sng" dirty="0"/>
              <a:t>spinn</a:t>
            </a:r>
            <a:endParaRPr lang="nb-NO" dirty="0"/>
          </a:p>
          <a:p>
            <a:r>
              <a:rPr lang="nb-NO" u="sng" dirty="0"/>
              <a:t>Kan ikke forklares med klassisk mekanikk</a:t>
            </a:r>
            <a:endParaRPr lang="nb-NO" dirty="0"/>
          </a:p>
          <a:p>
            <a:pPr lvl="1"/>
            <a:r>
              <a:rPr lang="nb-NO" dirty="0"/>
              <a:t>Vi må til relativistisk kvantemekanikk (</a:t>
            </a:r>
            <a:r>
              <a:rPr lang="nb-NO" dirty="0" err="1"/>
              <a:t>Dirac</a:t>
            </a:r>
            <a:r>
              <a:rPr lang="nb-NO" dirty="0"/>
              <a:t>-likningen)</a:t>
            </a:r>
          </a:p>
          <a:p>
            <a:endParaRPr lang="nb-NO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B32417-3692-85D0-6246-480DC6427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59851"/>
              </p:ext>
            </p:extLst>
          </p:nvPr>
        </p:nvGraphicFramePr>
        <p:xfrm>
          <a:off x="6438320" y="1083366"/>
          <a:ext cx="4921955" cy="42670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347">
                  <a:extLst>
                    <a:ext uri="{9D8B030D-6E8A-4147-A177-3AD203B41FA5}">
                      <a16:colId xmlns:a16="http://schemas.microsoft.com/office/drawing/2014/main" val="3052991737"/>
                    </a:ext>
                  </a:extLst>
                </a:gridCol>
                <a:gridCol w="835377">
                  <a:extLst>
                    <a:ext uri="{9D8B030D-6E8A-4147-A177-3AD203B41FA5}">
                      <a16:colId xmlns:a16="http://schemas.microsoft.com/office/drawing/2014/main" val="4226433600"/>
                    </a:ext>
                  </a:extLst>
                </a:gridCol>
                <a:gridCol w="778934">
                  <a:extLst>
                    <a:ext uri="{9D8B030D-6E8A-4147-A177-3AD203B41FA5}">
                      <a16:colId xmlns:a16="http://schemas.microsoft.com/office/drawing/2014/main" val="1684142073"/>
                    </a:ext>
                  </a:extLst>
                </a:gridCol>
                <a:gridCol w="1787297">
                  <a:extLst>
                    <a:ext uri="{9D8B030D-6E8A-4147-A177-3AD203B41FA5}">
                      <a16:colId xmlns:a16="http://schemas.microsoft.com/office/drawing/2014/main" val="2899170864"/>
                    </a:ext>
                  </a:extLst>
                </a:gridCol>
              </a:tblGrid>
              <a:tr h="2760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 err="1">
                          <a:effectLst/>
                        </a:rPr>
                        <a:t>Partikkelnavn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Symbol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 err="1">
                          <a:effectLst/>
                        </a:rPr>
                        <a:t>Spinn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96136358"/>
                  </a:ext>
                </a:extLst>
              </a:tr>
              <a:tr h="276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Elektron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</a:t>
                      </a:r>
                      <a:r>
                        <a:rPr lang="en-US" sz="1600" u="none" strike="noStrike" baseline="30000" dirty="0">
                          <a:effectLst/>
                        </a:rPr>
                        <a:t>-</a:t>
                      </a:r>
                      <a:endParaRPr lang="en-US" sz="16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Fermion (Lepton)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6910715"/>
                  </a:ext>
                </a:extLst>
              </a:tr>
              <a:tr h="450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Positron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</a:t>
                      </a:r>
                      <a:r>
                        <a:rPr lang="en-US" sz="1600" u="none" strike="noStrike" baseline="30000" dirty="0">
                          <a:effectLst/>
                        </a:rPr>
                        <a:t>+</a:t>
                      </a:r>
                      <a:endParaRPr lang="en-US" sz="16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Fermion (Lepton)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6390595"/>
                  </a:ext>
                </a:extLst>
              </a:tr>
              <a:tr h="54455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1/2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Sammensatt Partikkel (Baryon)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3466836"/>
                  </a:ext>
                </a:extLst>
              </a:tr>
              <a:tr h="54455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Nøytron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Sammensatt Partikkel (Baryon)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39733"/>
                  </a:ext>
                </a:extLst>
              </a:tr>
              <a:tr h="276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Muon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600" u="none" strike="noStrike" dirty="0">
                          <a:effectLst/>
                        </a:rPr>
                        <a:t>μ</a:t>
                      </a:r>
                      <a:r>
                        <a:rPr lang="el-GR" sz="1600" u="none" strike="noStrike" baseline="30000" dirty="0">
                          <a:effectLst/>
                        </a:rPr>
                        <a:t>-</a:t>
                      </a:r>
                      <a:endParaRPr lang="el-GR" sz="16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1/2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Fermion (Lepton)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9864040"/>
                  </a:ext>
                </a:extLst>
              </a:tr>
              <a:tr h="410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Foton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600" u="none" strike="noStrike">
                          <a:effectLst/>
                        </a:rPr>
                        <a:t>γ</a:t>
                      </a:r>
                      <a:endParaRPr lang="el-G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Boson (</a:t>
                      </a:r>
                      <a:r>
                        <a:rPr lang="en-US" sz="1600" u="none" strike="noStrike" dirty="0" err="1">
                          <a:effectLst/>
                        </a:rPr>
                        <a:t>Kraftbærer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6201073"/>
                  </a:ext>
                </a:extLst>
              </a:tr>
              <a:tr h="74737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Deuteron (D)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baseline="30000" dirty="0">
                          <a:effectLst/>
                        </a:rPr>
                        <a:t>2</a:t>
                      </a:r>
                      <a:r>
                        <a:rPr lang="en-US" sz="1600" u="none" strike="noStrike" dirty="0">
                          <a:effectLst/>
                        </a:rPr>
                        <a:t>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Sammensatt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Partikkel</a:t>
                      </a:r>
                      <a:r>
                        <a:rPr lang="en-US" sz="1600" u="none" strike="noStrike" dirty="0">
                          <a:effectLst/>
                        </a:rPr>
                        <a:t> (</a:t>
                      </a:r>
                      <a:r>
                        <a:rPr lang="en-US" sz="1600" u="none" strike="noStrike" dirty="0" err="1">
                          <a:effectLst/>
                        </a:rPr>
                        <a:t>Kjerne</a:t>
                      </a:r>
                      <a:r>
                        <a:rPr lang="en-US" sz="1600" u="none" strike="noStrike" dirty="0">
                          <a:effectLst/>
                        </a:rPr>
                        <a:t> av Deuterium)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3778642"/>
                  </a:ext>
                </a:extLst>
              </a:tr>
              <a:tr h="6787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Heliumkjerne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600" u="none" strike="noStrike">
                          <a:effectLst/>
                        </a:rPr>
                        <a:t>α</a:t>
                      </a:r>
                      <a:endParaRPr lang="el-G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Sammensatt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Partikkel</a:t>
                      </a:r>
                      <a:r>
                        <a:rPr lang="en-US" sz="1600" u="none" strike="noStrike" dirty="0">
                          <a:effectLst/>
                        </a:rPr>
                        <a:t> (</a:t>
                      </a:r>
                      <a:r>
                        <a:rPr lang="en-US" sz="1600" u="none" strike="noStrike" dirty="0" err="1">
                          <a:effectLst/>
                        </a:rPr>
                        <a:t>Kjerne</a:t>
                      </a:r>
                      <a:r>
                        <a:rPr lang="en-US" sz="1600" u="none" strike="noStrike" dirty="0">
                          <a:effectLst/>
                        </a:rPr>
                        <a:t> av Helium-4)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2462285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DED50BEF-5C4B-FDE1-E4F8-8737E18ABD53}"/>
              </a:ext>
            </a:extLst>
          </p:cNvPr>
          <p:cNvSpPr/>
          <p:nvPr/>
        </p:nvSpPr>
        <p:spPr>
          <a:xfrm>
            <a:off x="5384800" y="1444978"/>
            <a:ext cx="914400" cy="12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43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0A40-B5B6-8866-48D0-B002C0D5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Elektronet har spinn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1627-7797-B0DA-8136-C31106E578B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396456"/>
          </a:xfrm>
        </p:spPr>
        <p:txBody>
          <a:bodyPr/>
          <a:lstStyle/>
          <a:p>
            <a:r>
              <a:rPr lang="nb-NO" dirty="0"/>
              <a:t>Beskrives med et 2-dimensjonalt vektorrom med basis 𝛼 og 𝛽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Spinnoperatorene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Egenverdier</a:t>
            </a:r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97C71-9679-7B73-0D76-C23E58EB5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45" y="1936751"/>
            <a:ext cx="24130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63E73-B5CA-2205-3F80-480D8C29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89" y="1936751"/>
            <a:ext cx="27178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347FD3-1BC9-E206-5238-F76A0E9F6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755" y="3878439"/>
            <a:ext cx="59944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6B124-9B37-D10F-14E3-1A8ECED5B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545" y="5287080"/>
            <a:ext cx="1409700" cy="266700"/>
          </a:xfrm>
          <a:prstGeom prst="rect">
            <a:avLst/>
          </a:prstGeom>
        </p:spPr>
      </p:pic>
      <p:sp>
        <p:nvSpPr>
          <p:cNvPr id="14" name="Line Callout 1 13">
            <a:extLst>
              <a:ext uri="{FF2B5EF4-FFF2-40B4-BE49-F238E27FC236}">
                <a16:creationId xmlns:a16="http://schemas.microsoft.com/office/drawing/2014/main" id="{EA9CB968-2D30-F91D-5029-E6C3A23F2ADF}"/>
              </a:ext>
            </a:extLst>
          </p:cNvPr>
          <p:cNvSpPr/>
          <p:nvPr/>
        </p:nvSpPr>
        <p:spPr>
          <a:xfrm>
            <a:off x="9684455" y="916012"/>
            <a:ext cx="2127376" cy="1020739"/>
          </a:xfrm>
          <a:prstGeom prst="borderCallout1">
            <a:avLst>
              <a:gd name="adj1" fmla="val 18750"/>
              <a:gd name="adj2" fmla="val -8333"/>
              <a:gd name="adj3" fmla="val 104758"/>
              <a:gd name="adj4" fmla="val -447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En generell spinn-tilstand</a:t>
            </a:r>
          </a:p>
          <a:p>
            <a:pPr algn="ctr"/>
            <a:r>
              <a:rPr lang="nb-NO" sz="2000" u="sng" dirty="0" err="1"/>
              <a:t>spinor</a:t>
            </a:r>
            <a:endParaRPr lang="nb-NO" sz="2000" u="sng" dirty="0"/>
          </a:p>
        </p:txBody>
      </p:sp>
    </p:spTree>
    <p:extLst>
      <p:ext uri="{BB962C8B-B14F-4D97-AF65-F5344CB8AC3E}">
        <p14:creationId xmlns:p14="http://schemas.microsoft.com/office/powerpoint/2010/main" val="48936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4B29-719B-5A09-8D5D-5495567E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Egenvektortolkning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A2710-6F74-090F-C4A4-B905520686E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spinn i z-retning: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Andre retninger tilsvarende: </a:t>
            </a:r>
            <a:br>
              <a:rPr lang="nb-NO" dirty="0"/>
            </a:br>
            <a:r>
              <a:rPr lang="nb-NO" dirty="0"/>
              <a:t>Egenvektorer for </a:t>
            </a:r>
            <a:r>
              <a:rPr lang="nb-NO" i="1" dirty="0" err="1"/>
              <a:t>ŝ</a:t>
            </a:r>
            <a:r>
              <a:rPr lang="nb-NO" i="1" baseline="-25000" dirty="0" err="1"/>
              <a:t>x</a:t>
            </a:r>
            <a:r>
              <a:rPr lang="nb-NO" dirty="0"/>
              <a:t> er spinn-tilstander som peker i </a:t>
            </a:r>
            <a:r>
              <a:rPr lang="nb-NO" i="1" dirty="0"/>
              <a:t>x</a:t>
            </a:r>
            <a:r>
              <a:rPr lang="nb-NO" dirty="0"/>
              <a:t>-retning, </a:t>
            </a:r>
            <a:r>
              <a:rPr lang="nb-NO" dirty="0" err="1"/>
              <a:t>feks</a:t>
            </a:r>
            <a:endParaRPr lang="nb-NO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0B88BD8-04B9-DC87-36CE-7665F06D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90" y="1488722"/>
            <a:ext cx="7239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C022-F21E-62C7-12E6-63788DEF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Totalspinn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66954-52E0-02E7-CFC7-B66E44792B6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Spinnoperatorene er </a:t>
            </a:r>
            <a:r>
              <a:rPr lang="nb-NO" u="sng" dirty="0"/>
              <a:t>angulærmomentoperatorer: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Av dette følger at totalspinn har </a:t>
            </a:r>
            <a:r>
              <a:rPr lang="nb-NO" u="sng" dirty="0"/>
              <a:t>mulige </a:t>
            </a:r>
            <a:r>
              <a:rPr lang="nb-NO" dirty="0"/>
              <a:t>egenverdier </a:t>
            </a:r>
          </a:p>
          <a:p>
            <a:endParaRPr lang="nb-NO" dirty="0"/>
          </a:p>
          <a:p>
            <a:r>
              <a:rPr lang="nb-NO" dirty="0"/>
              <a:t> Men enkel utregning: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Spinn</a:t>
            </a:r>
            <a:r>
              <a:rPr lang="nb-NO" u="sng" dirty="0"/>
              <a:t>projeksjonens</a:t>
            </a:r>
            <a:r>
              <a:rPr lang="nb-NO" dirty="0"/>
              <a:t> kvantetall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5EDB3-FD74-9FBA-9DB4-23B9ECF4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11" y="4338699"/>
            <a:ext cx="75946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0320A-4DCA-E867-525E-5009A661E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1839852"/>
            <a:ext cx="58801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F4C98-F44E-DA14-DBA9-98A87D35A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0" y="3295650"/>
            <a:ext cx="2781300" cy="266700"/>
          </a:xfrm>
          <a:prstGeom prst="rect">
            <a:avLst/>
          </a:prstGeom>
        </p:spPr>
      </p:pic>
      <p:sp>
        <p:nvSpPr>
          <p:cNvPr id="9" name="Line Callout 1 8">
            <a:extLst>
              <a:ext uri="{FF2B5EF4-FFF2-40B4-BE49-F238E27FC236}">
                <a16:creationId xmlns:a16="http://schemas.microsoft.com/office/drawing/2014/main" id="{4DA71333-E12D-DE3D-76AB-0F7CC7A7AE18}"/>
              </a:ext>
            </a:extLst>
          </p:cNvPr>
          <p:cNvSpPr/>
          <p:nvPr/>
        </p:nvSpPr>
        <p:spPr>
          <a:xfrm>
            <a:off x="9663289" y="3059289"/>
            <a:ext cx="1670755" cy="1061155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Forklarer hvorfor vi sier «spinn 1/2»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CA1CEF-572B-959C-F613-1216DA807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350" y="5741102"/>
            <a:ext cx="4559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CAF64-968F-EAD0-9E6E-926FACE0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1-elektron bølgefunksjon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99E52-B6F9-0DD4-F292-56EF013FEA4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Spinnet er en </a:t>
            </a:r>
            <a:r>
              <a:rPr lang="nb-NO" u="sng" dirty="0" err="1"/>
              <a:t>observabel</a:t>
            </a:r>
            <a:r>
              <a:rPr lang="nb-NO" u="sng" dirty="0"/>
              <a:t> </a:t>
            </a:r>
          </a:p>
          <a:p>
            <a:r>
              <a:rPr lang="nb-NO" dirty="0"/>
              <a:t>Spinnet kan avhenge av posisjon, det er en egenskap elektronet har i seg selv</a:t>
            </a:r>
          </a:p>
          <a:p>
            <a:r>
              <a:rPr lang="nb-NO" dirty="0"/>
              <a:t>Dermed: Den totale kvantetilstanden til 1 elektron er 2 bølgefunksjoner: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merker oss at alfa og beta-komponentene er </a:t>
            </a:r>
            <a:r>
              <a:rPr lang="nb-NO" u="sng" dirty="0"/>
              <a:t>uavhengige.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3FA297-C859-76C8-B84C-004D3C8D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2907595"/>
            <a:ext cx="4254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D259-EFD9-AF77-940F-80755230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Spinn-orbital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B1CC-E834-A795-B91C-4FA3B738301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</a:t>
            </a:r>
            <a:r>
              <a:rPr lang="nb-NO" u="sng" dirty="0"/>
              <a:t>orbital</a:t>
            </a:r>
            <a:r>
              <a:rPr lang="nb-NO" dirty="0"/>
              <a:t> er per definisjon en </a:t>
            </a:r>
            <a:r>
              <a:rPr lang="nb-NO" u="sng" dirty="0"/>
              <a:t>romlig funksjon,</a:t>
            </a:r>
            <a:r>
              <a:rPr lang="nb-NO" i="1" dirty="0"/>
              <a:t> </a:t>
            </a:r>
            <a:r>
              <a:rPr lang="nb-NO" dirty="0"/>
              <a:t>spinn ikke med</a:t>
            </a:r>
          </a:p>
          <a:p>
            <a:r>
              <a:rPr lang="nb-NO" dirty="0"/>
              <a:t>En </a:t>
            </a:r>
            <a:r>
              <a:rPr lang="nb-NO" u="sng" dirty="0"/>
              <a:t>spinn-orbital</a:t>
            </a:r>
            <a:r>
              <a:rPr lang="nb-NO" dirty="0"/>
              <a:t> er en 1e-funksjon laget av en orbital og med bestemt spinn.</a:t>
            </a:r>
          </a:p>
          <a:p>
            <a:r>
              <a:rPr lang="nb-NO" dirty="0"/>
              <a:t>Så en orbital kan lage 2 spinn-orbitaler: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Notasjonen kan variere litt ... Vi prøver å holde oss til boka ...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891FFAF-C741-A951-F219-385F7DC6D222}"/>
              </a:ext>
            </a:extLst>
          </p:cNvPr>
          <p:cNvSpPr/>
          <p:nvPr/>
        </p:nvSpPr>
        <p:spPr>
          <a:xfrm>
            <a:off x="564445" y="3640666"/>
            <a:ext cx="3194755" cy="1789289"/>
          </a:xfrm>
          <a:prstGeom prst="borderCallout1">
            <a:avLst>
              <a:gd name="adj1" fmla="val -6903"/>
              <a:gd name="adj2" fmla="val 46280"/>
              <a:gd name="adj3" fmla="val -23338"/>
              <a:gd name="adj4" fmla="val 629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«alfa spinn»:</a:t>
            </a:r>
          </a:p>
          <a:p>
            <a:pPr algn="ctr"/>
            <a:r>
              <a:rPr lang="nb-NO" sz="2000" dirty="0"/>
              <a:t>Elektronet har romlig bølgefunksjon 𝜙 og spinn opp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5B6E077A-A7D6-193D-94F2-179493E0E1A4}"/>
              </a:ext>
            </a:extLst>
          </p:cNvPr>
          <p:cNvSpPr/>
          <p:nvPr/>
        </p:nvSpPr>
        <p:spPr>
          <a:xfrm>
            <a:off x="5746046" y="4171074"/>
            <a:ext cx="2686756" cy="1258881"/>
          </a:xfrm>
          <a:prstGeom prst="borderCallout1">
            <a:avLst>
              <a:gd name="adj1" fmla="val -8860"/>
              <a:gd name="adj2" fmla="val 51476"/>
              <a:gd name="adj3" fmla="val -72181"/>
              <a:gd name="adj4" fmla="val 910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«beta spinn»:</a:t>
            </a:r>
            <a:br>
              <a:rPr lang="nb-NO" sz="2000" dirty="0"/>
            </a:br>
            <a:r>
              <a:rPr lang="nb-NO" sz="2000" dirty="0"/>
              <a:t>Elektronet har spinn 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2FB21C-7D0D-46F5-97CF-32B031E8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00" y="2724012"/>
            <a:ext cx="1892300" cy="74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136E7-2AA4-728B-A01E-0BEC301BE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55" y="2679700"/>
            <a:ext cx="1866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BA9C6-EC49-392B-FFEA-6B2B2370F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0F8A1FCD-14BB-99C2-F6C0-577516A058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256F1D7-C340-1A5B-CBF6-C3F48A61EC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0F805D4-CFC2-5B62-46DE-7C86748BB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Elektroner er identiske partikler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F88FD-A290-EFDA-5340-E32254B2D4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98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A13B-EDBF-0078-5FE2-9EF7D91B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Identiske partikler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6BD2-D111-F377-EFB5-DF464E337AC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081787" cy="4975236"/>
          </a:xfrm>
        </p:spPr>
        <p:txBody>
          <a:bodyPr/>
          <a:lstStyle/>
          <a:p>
            <a:r>
              <a:rPr lang="nb-NO" dirty="0"/>
              <a:t>Se for deg en skål med nonstop med samme </a:t>
            </a:r>
            <a:r>
              <a:rPr lang="nb-NO" dirty="0" err="1"/>
              <a:t>farve</a:t>
            </a:r>
            <a:endParaRPr lang="nb-NO" dirty="0"/>
          </a:p>
          <a:p>
            <a:r>
              <a:rPr lang="nb-NO" dirty="0"/>
              <a:t>Disse </a:t>
            </a:r>
            <a:r>
              <a:rPr lang="nb-NO" dirty="0" err="1"/>
              <a:t>nonstopene</a:t>
            </a:r>
            <a:r>
              <a:rPr lang="nb-NO" dirty="0"/>
              <a:t> er perfekt laget!</a:t>
            </a:r>
          </a:p>
          <a:p>
            <a:pPr lvl="1"/>
            <a:r>
              <a:rPr lang="nb-NO" dirty="0"/>
              <a:t>Ingen hakk, ujevnheter ...</a:t>
            </a:r>
          </a:p>
          <a:p>
            <a:endParaRPr lang="nb-NO" dirty="0"/>
          </a:p>
          <a:p>
            <a:r>
              <a:rPr lang="nb-NO" dirty="0"/>
              <a:t>Anta at en student bytter om 2 (like) nonstop i pausen, mens foreleser henter seg kaffe</a:t>
            </a:r>
          </a:p>
          <a:p>
            <a:r>
              <a:rPr lang="nb-NO" u="sng" dirty="0"/>
              <a:t>Hvordan kan foreleser finne ut dette?</a:t>
            </a:r>
          </a:p>
          <a:p>
            <a:r>
              <a:rPr lang="nb-NO" dirty="0"/>
              <a:t>(Retorisk spørsmål.)</a:t>
            </a:r>
          </a:p>
        </p:txBody>
      </p:sp>
      <p:pic>
        <p:nvPicPr>
          <p:cNvPr id="10242" name="Picture 2" descr="Ingen bildebeskrivelse er tilgjengelig.">
            <a:extLst>
              <a:ext uri="{FF2B5EF4-FFF2-40B4-BE49-F238E27FC236}">
                <a16:creationId xmlns:a16="http://schemas.microsoft.com/office/drawing/2014/main" id="{14839CF9-64B6-6AF6-3A3C-025F2C233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9"/>
          <a:stretch/>
        </p:blipFill>
        <p:spPr bwMode="auto">
          <a:xfrm>
            <a:off x="7958667" y="0"/>
            <a:ext cx="4233333" cy="404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C008631C-630E-6B8C-27D0-56EFBD64C9B3}"/>
              </a:ext>
            </a:extLst>
          </p:cNvPr>
          <p:cNvSpPr/>
          <p:nvPr/>
        </p:nvSpPr>
        <p:spPr>
          <a:xfrm>
            <a:off x="5497689" y="3529891"/>
            <a:ext cx="6536267" cy="252871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Elektroner er identiske partikler. Det finnes ikke noe eksperiment som kan skille mellom to elektroner.</a:t>
            </a:r>
          </a:p>
          <a:p>
            <a:pPr algn="ctr"/>
            <a:endParaRPr lang="nb-NO" sz="2000" dirty="0"/>
          </a:p>
          <a:p>
            <a:pPr algn="ctr"/>
            <a:r>
              <a:rPr lang="nb-NO" sz="2000" u="sng" dirty="0"/>
              <a:t>Naturlovene må gjenspeile dette. </a:t>
            </a:r>
          </a:p>
        </p:txBody>
      </p:sp>
    </p:spTree>
    <p:extLst>
      <p:ext uri="{BB962C8B-B14F-4D97-AF65-F5344CB8AC3E}">
        <p14:creationId xmlns:p14="http://schemas.microsoft.com/office/powerpoint/2010/main" val="288912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4C0A698-39DC-96BF-5E40-EA025896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Wolfgang Pauli (1900-1958)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FD47BF-124E-CC5B-26BE-6036CDCC079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102525"/>
            <a:ext cx="6686676" cy="4975236"/>
          </a:xfrm>
        </p:spPr>
        <p:txBody>
          <a:bodyPr/>
          <a:lstStyle/>
          <a:p>
            <a:r>
              <a:rPr lang="nb-NO" dirty="0"/>
              <a:t>Fysiker fra Østerrike</a:t>
            </a:r>
          </a:p>
          <a:p>
            <a:r>
              <a:rPr lang="nb-NO" dirty="0"/>
              <a:t>Nobelprisen i 1950 for oppdagelsen av pauliprinsippet</a:t>
            </a:r>
          </a:p>
          <a:p>
            <a:r>
              <a:rPr lang="nb-NO" dirty="0"/>
              <a:t>Var beryktet for «Paulieffekten»</a:t>
            </a:r>
          </a:p>
          <a:p>
            <a:pPr lvl="1"/>
            <a:r>
              <a:rPr lang="nb-NO" dirty="0"/>
              <a:t>Når Pauli var i nærheten av et fysisk eksperiment, så feilet eksperimentet. (Pauli var hardcore teoretiker.)</a:t>
            </a:r>
          </a:p>
          <a:p>
            <a:pPr lvl="1"/>
            <a:r>
              <a:rPr lang="nb-NO" dirty="0"/>
              <a:t>Gikk i terapi hos C.G. Jung, ettersom han virkelig begynte å tro at han hadde effekten. (Jung var enig!)</a:t>
            </a:r>
          </a:p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01133-0010-1FEE-E0CE-E1CB645C70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5F094-0C42-6CDC-70A0-D299AE84CFEF}"/>
              </a:ext>
            </a:extLst>
          </p:cNvPr>
          <p:cNvSpPr txBox="1"/>
          <p:nvPr/>
        </p:nvSpPr>
        <p:spPr>
          <a:xfrm>
            <a:off x="4595132" y="6580640"/>
            <a:ext cx="3420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Foto fra Simon Collection, Emilio </a:t>
            </a:r>
            <a:r>
              <a:rPr lang="nb-NO" dirty="0" err="1"/>
              <a:t>Segre</a:t>
            </a:r>
            <a:r>
              <a:rPr lang="nb-NO" dirty="0"/>
              <a:t> Visual Archive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F8ABBEB-EE3E-7F74-F009-60C73D7E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687" y="0"/>
            <a:ext cx="4659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8C57BA-A6F8-232D-5685-F07D1B45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Identiske elektroner og Pauliprinsippet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316AEF-40A7-5A7F-B842-C43CB878934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Viktig prinsipp, eksperimentelt verifiserbart</a:t>
            </a:r>
          </a:p>
          <a:p>
            <a:pPr lvl="1"/>
            <a:r>
              <a:rPr lang="nb-NO" dirty="0"/>
              <a:t>Spektrene til atomer ville sett helt annerledes ut!</a:t>
            </a:r>
            <a:endParaRPr lang="nb-NO" u="sng" dirty="0"/>
          </a:p>
          <a:p>
            <a:r>
              <a:rPr lang="nb-NO" dirty="0"/>
              <a:t>Konsekvens, 2 elektroner (uten spinn for enkelhets skyld):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Mer generelt: </a:t>
            </a:r>
            <a:r>
              <a:rPr lang="nb-NO" i="1" dirty="0"/>
              <a:t>permutasjoner</a:t>
            </a:r>
            <a:r>
              <a:rPr lang="nb-NO" dirty="0"/>
              <a:t> av koordinatene gir samme sannsynlighet (se tavla)</a:t>
            </a:r>
          </a:p>
          <a:p>
            <a:r>
              <a:rPr lang="nb-NO" b="1" dirty="0"/>
              <a:t>Postulat: </a:t>
            </a:r>
            <a:r>
              <a:rPr lang="nb-NO" dirty="0"/>
              <a:t>Bølgefunksjonen for flere identiske partikler er </a:t>
            </a:r>
            <a:r>
              <a:rPr lang="nb-NO" u="sng" dirty="0"/>
              <a:t>symmetrisk (bosoner)</a:t>
            </a:r>
            <a:r>
              <a:rPr lang="nb-NO" dirty="0"/>
              <a:t> eller </a:t>
            </a:r>
            <a:r>
              <a:rPr lang="nb-NO" u="sng" dirty="0"/>
              <a:t>antisymmetrisk (fermioner)</a:t>
            </a:r>
            <a:endParaRPr lang="nb-NO" dirty="0"/>
          </a:p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8024C-CFA2-0375-E1A9-22E8DC3E1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855E64C6-CD0E-D18E-E584-8EA8DD33B06C}"/>
              </a:ext>
            </a:extLst>
          </p:cNvPr>
          <p:cNvSpPr/>
          <p:nvPr/>
        </p:nvSpPr>
        <p:spPr>
          <a:xfrm>
            <a:off x="7112000" y="5192889"/>
            <a:ext cx="4594578" cy="1503167"/>
          </a:xfrm>
          <a:prstGeom prst="cloudCallout">
            <a:avLst>
              <a:gd name="adj1" fmla="val -71934"/>
              <a:gd name="adj2" fmla="val -481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«Pauli-prinsippet»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BED217-50A6-6443-A585-9424B91A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411" y="2812344"/>
            <a:ext cx="3073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EB8A-34AF-03B3-08BB-8A0E2AB3A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86DD505-3BB9-B0CF-B9DB-8D434C8748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F5E0650-E1BA-65F9-3FC2-8A172102F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2E0A84-595E-0B01-79D9-CB64414D81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Heliumatomet og Hylleraas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BF83AC2-E46C-537A-7F66-A3A68995CE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06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3EB9-F5FC-CCD7-8A70-FFFF1C28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Elektroner har antisymmetriske bølgefunksjoner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6C42-95B1-7EB3-2527-A4D67638D1B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Fermioner (odde spinn) har </a:t>
            </a:r>
            <a:r>
              <a:rPr lang="nb-NO" i="1" dirty="0" err="1"/>
              <a:t>Fermistatistikk</a:t>
            </a:r>
            <a:r>
              <a:rPr lang="nb-NO" i="1" dirty="0"/>
              <a:t>:</a:t>
            </a:r>
          </a:p>
          <a:p>
            <a:endParaRPr lang="nb-NO" i="1" dirty="0"/>
          </a:p>
          <a:p>
            <a:endParaRPr lang="nb-NO" i="1" dirty="0"/>
          </a:p>
          <a:p>
            <a:r>
              <a:rPr lang="nb-NO" i="1" dirty="0"/>
              <a:t>Ombytte av par av partikler gir alltid minus-fortegn</a:t>
            </a:r>
          </a:p>
          <a:p>
            <a:r>
              <a:rPr lang="nb-NO" dirty="0" err="1"/>
              <a:t>Hartree</a:t>
            </a:r>
            <a:r>
              <a:rPr lang="nb-NO" dirty="0"/>
              <a:t>-produkter er ikke antisymmetriske! (Se tavla.)</a:t>
            </a:r>
          </a:p>
          <a:p>
            <a:r>
              <a:rPr lang="nb-NO" dirty="0"/>
              <a:t>Hvordan lage et «antisymmetrisk </a:t>
            </a:r>
            <a:r>
              <a:rPr lang="nb-NO" dirty="0" err="1"/>
              <a:t>Hartree</a:t>
            </a:r>
            <a:r>
              <a:rPr lang="nb-NO" dirty="0"/>
              <a:t>-produkt»?</a:t>
            </a:r>
          </a:p>
          <a:p>
            <a:r>
              <a:rPr lang="nb-NO" u="sng" dirty="0" err="1"/>
              <a:t>Slater</a:t>
            </a:r>
            <a:r>
              <a:rPr lang="nb-NO" u="sng" dirty="0"/>
              <a:t>-determinant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64BC7A-5984-394E-A248-63F0E6789A28}"/>
              </a:ext>
            </a:extLst>
          </p:cNvPr>
          <p:cNvGrpSpPr/>
          <p:nvPr/>
        </p:nvGrpSpPr>
        <p:grpSpPr>
          <a:xfrm>
            <a:off x="4277120" y="2282804"/>
            <a:ext cx="612000" cy="22320"/>
            <a:chOff x="4277120" y="2282804"/>
            <a:chExt cx="612000" cy="2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EAD354-392C-3400-A767-2AC4E7648775}"/>
                    </a:ext>
                  </a:extLst>
                </p14:cNvPr>
                <p14:cNvContentPartPr/>
                <p14:nvPr/>
              </p14:nvContentPartPr>
              <p14:xfrm>
                <a:off x="4277120" y="2300084"/>
                <a:ext cx="214560" cy="5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EAD354-392C-3400-A767-2AC4E76487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59120" y="2282444"/>
                  <a:ext cx="250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5C6660-C66C-DF3D-B68C-E1D841FA9DC4}"/>
                    </a:ext>
                  </a:extLst>
                </p14:cNvPr>
                <p14:cNvContentPartPr/>
                <p14:nvPr/>
              </p14:nvContentPartPr>
              <p14:xfrm>
                <a:off x="4639640" y="2282804"/>
                <a:ext cx="249480" cy="7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5C6660-C66C-DF3D-B68C-E1D841FA9D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21640" y="2264804"/>
                  <a:ext cx="28512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E6E7F4-6389-89E2-DBCE-AB553E502CE8}"/>
                  </a:ext>
                </a:extLst>
              </p14:cNvPr>
              <p14:cNvContentPartPr/>
              <p14:nvPr/>
            </p14:nvContentPartPr>
            <p14:xfrm>
              <a:off x="7101605" y="2295404"/>
              <a:ext cx="194400" cy="8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E6E7F4-6389-89E2-DBCE-AB553E502C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3605" y="2277404"/>
                <a:ext cx="2300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4A8371-5CDE-CCC0-C976-34AD75593BDD}"/>
                  </a:ext>
                </a:extLst>
              </p14:cNvPr>
              <p14:cNvContentPartPr/>
              <p14:nvPr/>
            </p14:nvContentPartPr>
            <p14:xfrm>
              <a:off x="7829960" y="2288924"/>
              <a:ext cx="186840" cy="10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4A8371-5CDE-CCC0-C976-34AD75593B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11960" y="2271284"/>
                <a:ext cx="222480" cy="464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2BBA9CE-8611-D8F0-B551-64D6AA37CC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978" y="1969240"/>
            <a:ext cx="7772400" cy="22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1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A68-1047-B08B-8C4F-4B0A9844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2 elektroner, He-atom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57D47A5C-2D31-6337-037C-B5B81D4ED73E}"/>
              </a:ext>
            </a:extLst>
          </p:cNvPr>
          <p:cNvSpPr/>
          <p:nvPr/>
        </p:nvSpPr>
        <p:spPr>
          <a:xfrm>
            <a:off x="8861778" y="2485843"/>
            <a:ext cx="2449689" cy="754068"/>
          </a:xfrm>
          <a:prstGeom prst="borderCallout1">
            <a:avLst>
              <a:gd name="adj1" fmla="val 18750"/>
              <a:gd name="adj2" fmla="val -8333"/>
              <a:gd name="adj3" fmla="val 57109"/>
              <a:gd name="adj4" fmla="val -609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Enklere notasjon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E4F78562-3CB8-28D6-BFC8-3621AAED3AE7}"/>
              </a:ext>
            </a:extLst>
          </p:cNvPr>
          <p:cNvSpPr/>
          <p:nvPr/>
        </p:nvSpPr>
        <p:spPr>
          <a:xfrm>
            <a:off x="3342935" y="3587368"/>
            <a:ext cx="2674043" cy="838200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2 elektroner i samme 1s-orbital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65534BE3-C646-888C-725E-F9AA8069531C}"/>
              </a:ext>
            </a:extLst>
          </p:cNvPr>
          <p:cNvSpPr/>
          <p:nvPr/>
        </p:nvSpPr>
        <p:spPr>
          <a:xfrm>
            <a:off x="8976089" y="5734756"/>
            <a:ext cx="3215911" cy="1005720"/>
          </a:xfrm>
          <a:prstGeom prst="borderCallout1">
            <a:avLst>
              <a:gd name="adj1" fmla="val 18750"/>
              <a:gd name="adj2" fmla="val -8333"/>
              <a:gd name="adj3" fmla="val 10143"/>
              <a:gd name="adj4" fmla="val -235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Her har vi symmetrisk romdel, antisymmetrisk spinn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20416E-C86C-8A2B-B0C4-55EF187BA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570" y="1452854"/>
            <a:ext cx="6326496" cy="3514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99BC33-56C0-DDC6-DCB0-18BBB120D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570" y="2808919"/>
            <a:ext cx="5081285" cy="3287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DD215-1C16-A42A-58F4-C631FD0F5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8" y="4601170"/>
            <a:ext cx="3009900" cy="279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BFB448-5C90-B073-A1C7-D85577719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828" y="5300155"/>
            <a:ext cx="6718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F8A07-CD3C-94ED-B1F7-B66E5ABB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Kort om determinanter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C313-4EDC-C02B-DE60-BDCD61E0195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kan generalisere dette til flere elektroner.</a:t>
            </a:r>
          </a:p>
          <a:p>
            <a:r>
              <a:rPr lang="nb-NO" dirty="0"/>
              <a:t>Ikke bare for atomer, også molekyler.</a:t>
            </a:r>
          </a:p>
          <a:p>
            <a:r>
              <a:rPr lang="nb-NO" dirty="0"/>
              <a:t>Se tavla for en kort gjennomgang av determinanter.</a:t>
            </a:r>
          </a:p>
        </p:txBody>
      </p:sp>
    </p:spTree>
    <p:extLst>
      <p:ext uri="{BB962C8B-B14F-4D97-AF65-F5344CB8AC3E}">
        <p14:creationId xmlns:p14="http://schemas.microsoft.com/office/powerpoint/2010/main" val="289154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7470-E5B7-CE9F-6199-BAE7E02B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-determinanter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3B6B6E-E9F8-F7F9-8775-FE56F867F4A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/>
          <a:p>
            <a:r>
              <a:rPr lang="nb-NO" dirty="0"/>
              <a:t>Med generelle 1-elektron-funksjoner: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Ombytte av </a:t>
            </a:r>
            <a:r>
              <a:rPr lang="nb-NO" u="sng" dirty="0"/>
              <a:t>rader</a:t>
            </a:r>
            <a:r>
              <a:rPr lang="nb-NO" dirty="0"/>
              <a:t> = ombytte av partikler: gir minusfortegn</a:t>
            </a:r>
          </a:p>
          <a:p>
            <a:r>
              <a:rPr lang="nb-NO" dirty="0"/>
              <a:t>Ombytte av </a:t>
            </a:r>
            <a:r>
              <a:rPr lang="nb-NO" u="sng" dirty="0"/>
              <a:t>kolonner </a:t>
            </a:r>
            <a:r>
              <a:rPr lang="nb-NO" dirty="0"/>
              <a:t>= ombytte av 1e-funksjoner: gir minusfortegn</a:t>
            </a:r>
          </a:p>
          <a:p>
            <a:pPr lvl="1"/>
            <a:r>
              <a:rPr lang="nb-NO" dirty="0"/>
              <a:t>Dersom to 1e-funksjoner er identiske får vi null!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72CAE78A-1D3B-0226-DF08-CB98A0DC79F7}"/>
              </a:ext>
            </a:extLst>
          </p:cNvPr>
          <p:cNvSpPr/>
          <p:nvPr/>
        </p:nvSpPr>
        <p:spPr>
          <a:xfrm>
            <a:off x="8142111" y="5616222"/>
            <a:ext cx="4049889" cy="1241778"/>
          </a:xfrm>
          <a:prstGeom prst="cloudCallout">
            <a:avLst>
              <a:gd name="adj1" fmla="val -63603"/>
              <a:gd name="adj2" fmla="val -17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Annen formulering av Pauli: elektronene kan ikke være i samme spinn-orbital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8836FF-6A5E-ED9F-DB97-9700E4C0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27" y="1996184"/>
            <a:ext cx="66675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D3CC-383F-266D-C59B-5E4CA674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Spinn-orbitaler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3EC8-3E1F-730A-59C5-DE074F7FC29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introduserer spinn-orbitaler</a:t>
            </a:r>
          </a:p>
          <a:p>
            <a:r>
              <a:rPr lang="nb-NO" dirty="0"/>
              <a:t>Anta </a:t>
            </a:r>
            <a:r>
              <a:rPr lang="nb-NO" i="1" dirty="0"/>
              <a:t>N</a:t>
            </a:r>
            <a:r>
              <a:rPr lang="nb-NO" dirty="0"/>
              <a:t> er partall:</a:t>
            </a:r>
            <a:r>
              <a:rPr lang="nb-NO" i="1" dirty="0"/>
              <a:t> </a:t>
            </a:r>
          </a:p>
          <a:p>
            <a:endParaRPr lang="nb-NO" i="1" dirty="0"/>
          </a:p>
          <a:p>
            <a:endParaRPr lang="nb-NO" i="1" dirty="0"/>
          </a:p>
          <a:p>
            <a:endParaRPr lang="nb-NO" i="1" dirty="0"/>
          </a:p>
          <a:p>
            <a:pPr marL="0" indent="0">
              <a:buNone/>
            </a:pPr>
            <a:endParaRPr lang="nb-NO" i="1" dirty="0"/>
          </a:p>
          <a:p>
            <a:r>
              <a:rPr lang="nb-NO" dirty="0"/>
              <a:t>En annen vanlig notasjon for dette: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Orbitalene er «dobbeltokkupert»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71A8A-ED86-D485-078B-C15047BF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3" y="1147911"/>
            <a:ext cx="1473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83A58-28E9-1DF3-252C-235566B0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82648"/>
            <a:ext cx="7772400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0E8DD-5E14-C692-0D38-D2EC477FE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4939255"/>
            <a:ext cx="5054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5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44DD-8E75-D140-239A-B85C2C4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Helium igjen, med angulærmoment og spinn!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E39B-9C6D-1B1D-A5C4-57D27B12447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3748278"/>
          </a:xfrm>
        </p:spPr>
        <p:txBody>
          <a:bodyPr/>
          <a:lstStyle/>
          <a:p>
            <a:r>
              <a:rPr lang="nb-NO" dirty="0"/>
              <a:t>Anta begge elektronene er i 1s-orbital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Slater</a:t>
            </a:r>
            <a:r>
              <a:rPr lang="nb-NO" dirty="0"/>
              <a:t>-determinant: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Slik visualiserer vi en orbital:             Spinn-orbital:              </a:t>
            </a:r>
            <a:r>
              <a:rPr lang="nb-NO" dirty="0" err="1"/>
              <a:t>Slater</a:t>
            </a:r>
            <a:r>
              <a:rPr lang="nb-NO" dirty="0"/>
              <a:t>-determinant: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0E015B-DC1B-11B5-361A-2682979569AA}"/>
              </a:ext>
            </a:extLst>
          </p:cNvPr>
          <p:cNvGrpSpPr/>
          <p:nvPr/>
        </p:nvGrpSpPr>
        <p:grpSpPr>
          <a:xfrm>
            <a:off x="7986200" y="1713284"/>
            <a:ext cx="765360" cy="518400"/>
            <a:chOff x="7986200" y="1713284"/>
            <a:chExt cx="765360" cy="51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865DE5-80E8-C900-D6C9-7F76288D10DC}"/>
                    </a:ext>
                  </a:extLst>
                </p14:cNvPr>
                <p14:cNvContentPartPr/>
                <p14:nvPr/>
              </p14:nvContentPartPr>
              <p14:xfrm>
                <a:off x="7986200" y="1713284"/>
                <a:ext cx="765360" cy="518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865DE5-80E8-C900-D6C9-7F76288D10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68200" y="1695644"/>
                  <a:ext cx="80100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D628AFA-CE7E-20C9-87D7-44E7B9BDC6F6}"/>
                    </a:ext>
                  </a:extLst>
                </p14:cNvPr>
                <p14:cNvContentPartPr/>
                <p14:nvPr/>
              </p14:nvContentPartPr>
              <p14:xfrm>
                <a:off x="8058920" y="1748924"/>
                <a:ext cx="567720" cy="45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D628AFA-CE7E-20C9-87D7-44E7B9BDC6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40920" y="1730924"/>
                  <a:ext cx="603360" cy="492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D64FA24-C3B3-E41E-6B82-86C6F6517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500" y="3209034"/>
            <a:ext cx="6731000" cy="723900"/>
          </a:xfrm>
          <a:prstGeom prst="rect">
            <a:avLst/>
          </a:prstGeom>
        </p:spPr>
      </p:pic>
      <p:sp>
        <p:nvSpPr>
          <p:cNvPr id="14" name="Line Callout 1 13">
            <a:extLst>
              <a:ext uri="{FF2B5EF4-FFF2-40B4-BE49-F238E27FC236}">
                <a16:creationId xmlns:a16="http://schemas.microsoft.com/office/drawing/2014/main" id="{F3D7B4C7-DF61-6AEF-4ADA-3C9812C0A98D}"/>
              </a:ext>
            </a:extLst>
          </p:cNvPr>
          <p:cNvSpPr/>
          <p:nvPr/>
        </p:nvSpPr>
        <p:spPr>
          <a:xfrm>
            <a:off x="9347515" y="374042"/>
            <a:ext cx="2672796" cy="1251295"/>
          </a:xfrm>
          <a:prstGeom prst="borderCallout1">
            <a:avLst>
              <a:gd name="adj1" fmla="val 36794"/>
              <a:gd name="adj2" fmla="val -3687"/>
              <a:gd name="adj3" fmla="val 107988"/>
              <a:gd name="adj4" fmla="val -6029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Generelt ikke en hydrogenorbital! Det viktige er at angulærmomentdelen er en sfærisk harmonisk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C1FB4B-1DCD-1A31-FD99-C376F64EE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7960" y="1788334"/>
            <a:ext cx="5943600" cy="3683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9CFE937-9D8E-272A-2484-C0764F8BA12B}"/>
              </a:ext>
            </a:extLst>
          </p:cNvPr>
          <p:cNvGrpSpPr/>
          <p:nvPr/>
        </p:nvGrpSpPr>
        <p:grpSpPr>
          <a:xfrm>
            <a:off x="1254478" y="5502628"/>
            <a:ext cx="2300111" cy="215900"/>
            <a:chOff x="1254478" y="5062361"/>
            <a:chExt cx="2300111" cy="2159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08EDD5-505A-A483-B2EF-5637AC67FBD4}"/>
                </a:ext>
              </a:extLst>
            </p:cNvPr>
            <p:cNvCxnSpPr/>
            <p:nvPr/>
          </p:nvCxnSpPr>
          <p:spPr>
            <a:xfrm>
              <a:off x="1714500" y="5170311"/>
              <a:ext cx="184008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188FFA9-D35A-83DF-0852-592C8261A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4478" y="5062361"/>
              <a:ext cx="381000" cy="215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796D27-8BE0-F24A-941C-1DA5958ED4B3}"/>
              </a:ext>
            </a:extLst>
          </p:cNvPr>
          <p:cNvGrpSpPr/>
          <p:nvPr/>
        </p:nvGrpSpPr>
        <p:grpSpPr>
          <a:xfrm>
            <a:off x="5154789" y="5062361"/>
            <a:ext cx="2300111" cy="215900"/>
            <a:chOff x="1254478" y="5062361"/>
            <a:chExt cx="2300111" cy="2159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A55A28-5918-4315-C435-DDA24F63ACFE}"/>
                </a:ext>
              </a:extLst>
            </p:cNvPr>
            <p:cNvCxnSpPr/>
            <p:nvPr/>
          </p:nvCxnSpPr>
          <p:spPr>
            <a:xfrm>
              <a:off x="1714500" y="5170311"/>
              <a:ext cx="184008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A3F027F-91F7-6F37-9543-D264A3B5A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4478" y="5062361"/>
              <a:ext cx="381000" cy="215900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4A204C-AF0F-4B1D-2B8B-F7E308929709}"/>
              </a:ext>
            </a:extLst>
          </p:cNvPr>
          <p:cNvCxnSpPr/>
          <p:nvPr/>
        </p:nvCxnSpPr>
        <p:spPr>
          <a:xfrm flipV="1">
            <a:off x="6096000" y="4906694"/>
            <a:ext cx="0" cy="51197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82C9C1-FC97-32E0-3819-AD18472EF342}"/>
              </a:ext>
            </a:extLst>
          </p:cNvPr>
          <p:cNvGrpSpPr/>
          <p:nvPr/>
        </p:nvGrpSpPr>
        <p:grpSpPr>
          <a:xfrm>
            <a:off x="5154789" y="5976761"/>
            <a:ext cx="2300111" cy="215900"/>
            <a:chOff x="1254478" y="5062361"/>
            <a:chExt cx="2300111" cy="2159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F295108-15A9-2FF7-520F-926554455517}"/>
                </a:ext>
              </a:extLst>
            </p:cNvPr>
            <p:cNvCxnSpPr/>
            <p:nvPr/>
          </p:nvCxnSpPr>
          <p:spPr>
            <a:xfrm>
              <a:off x="1714500" y="5170311"/>
              <a:ext cx="184008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0CF1537-7F6A-664C-959F-ADA3C73C9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4478" y="5062361"/>
              <a:ext cx="381000" cy="215900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3881C0-7BD5-C72A-479D-0B709DA783A6}"/>
              </a:ext>
            </a:extLst>
          </p:cNvPr>
          <p:cNvCxnSpPr>
            <a:cxnSpLocks/>
          </p:cNvCxnSpPr>
          <p:nvPr/>
        </p:nvCxnSpPr>
        <p:spPr>
          <a:xfrm>
            <a:off x="6795911" y="5821094"/>
            <a:ext cx="0" cy="590995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902A03-BF5C-C12E-9821-DE56917EECE5}"/>
              </a:ext>
            </a:extLst>
          </p:cNvPr>
          <p:cNvGrpSpPr/>
          <p:nvPr/>
        </p:nvGrpSpPr>
        <p:grpSpPr>
          <a:xfrm>
            <a:off x="8326966" y="5513917"/>
            <a:ext cx="2300111" cy="215900"/>
            <a:chOff x="1254478" y="5062361"/>
            <a:chExt cx="2300111" cy="21590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CCC50B-6D2E-3E19-3AD7-9F6A2E87DDEC}"/>
                </a:ext>
              </a:extLst>
            </p:cNvPr>
            <p:cNvCxnSpPr/>
            <p:nvPr/>
          </p:nvCxnSpPr>
          <p:spPr>
            <a:xfrm>
              <a:off x="1714500" y="5170311"/>
              <a:ext cx="184008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A3F561D-6300-0B89-1044-715373DFB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4478" y="5062361"/>
              <a:ext cx="381000" cy="215900"/>
            </a:xfrm>
            <a:prstGeom prst="rect">
              <a:avLst/>
            </a:prstGeom>
          </p:spPr>
        </p:pic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00C249-E578-1B5E-5C5B-E72A74234491}"/>
              </a:ext>
            </a:extLst>
          </p:cNvPr>
          <p:cNvCxnSpPr/>
          <p:nvPr/>
        </p:nvCxnSpPr>
        <p:spPr>
          <a:xfrm flipV="1">
            <a:off x="9268177" y="5358250"/>
            <a:ext cx="0" cy="51197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224D0-8405-6545-95C0-D1146F8BBF4C}"/>
              </a:ext>
            </a:extLst>
          </p:cNvPr>
          <p:cNvCxnSpPr>
            <a:cxnSpLocks/>
          </p:cNvCxnSpPr>
          <p:nvPr/>
        </p:nvCxnSpPr>
        <p:spPr>
          <a:xfrm>
            <a:off x="10001956" y="5418667"/>
            <a:ext cx="0" cy="49671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59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6158-7DD0-FAD4-14CB-DF8FAF36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Konfigurasjoner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561AA-9144-130C-530E-3B7B718D549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498056"/>
          </a:xfrm>
        </p:spPr>
        <p:txBody>
          <a:bodyPr/>
          <a:lstStyle/>
          <a:p>
            <a:r>
              <a:rPr lang="nb-NO" dirty="0"/>
              <a:t>Hver orbital kan «okkuperes» av maks 2 elektroner:</a:t>
            </a:r>
          </a:p>
          <a:p>
            <a:pPr lvl="1"/>
            <a:r>
              <a:rPr lang="nb-NO" dirty="0"/>
              <a:t>alfa og beta får plass, men ikke fler i følge Pauli</a:t>
            </a:r>
          </a:p>
          <a:p>
            <a:r>
              <a:rPr lang="nb-NO" dirty="0"/>
              <a:t>Typisk vil hver orbital bli assosiert med en energi: 1</a:t>
            </a:r>
            <a:r>
              <a:rPr lang="nb-NO" i="1" dirty="0"/>
              <a:t>s</a:t>
            </a:r>
            <a:r>
              <a:rPr lang="nb-NO" dirty="0"/>
              <a:t> &lt; 2</a:t>
            </a:r>
            <a:r>
              <a:rPr lang="nb-NO" i="1" dirty="0"/>
              <a:t>s</a:t>
            </a:r>
            <a:r>
              <a:rPr lang="nb-NO" dirty="0"/>
              <a:t> &lt; 2</a:t>
            </a:r>
            <a:r>
              <a:rPr lang="nb-NO" i="1" dirty="0"/>
              <a:t>p</a:t>
            </a:r>
            <a:r>
              <a:rPr lang="nb-NO" dirty="0"/>
              <a:t> ...</a:t>
            </a:r>
          </a:p>
          <a:p>
            <a:r>
              <a:rPr lang="nb-NO" dirty="0"/>
              <a:t>Dette leder til </a:t>
            </a:r>
            <a:r>
              <a:rPr lang="nb-NO" u="sng" dirty="0"/>
              <a:t>konfigurasjoner</a:t>
            </a:r>
            <a:r>
              <a:rPr lang="nb-NO" i="1" u="sng" dirty="0"/>
              <a:t>, </a:t>
            </a:r>
            <a:r>
              <a:rPr lang="nb-NO" dirty="0"/>
              <a:t>fylling av elektronskall med bestemt angulærmoment</a:t>
            </a:r>
          </a:p>
          <a:p>
            <a:r>
              <a:rPr lang="nb-NO" dirty="0"/>
              <a:t>Heliumgrunntilstanden: Begge elektroner i 1s, motsatt rettet spinn</a:t>
            </a:r>
          </a:p>
          <a:p>
            <a:pPr lvl="1"/>
            <a:r>
              <a:rPr lang="nb-NO" dirty="0"/>
              <a:t>1</a:t>
            </a:r>
            <a:r>
              <a:rPr lang="nb-NO" i="1" dirty="0"/>
              <a:t>s</a:t>
            </a:r>
            <a:r>
              <a:rPr lang="nb-NO" baseline="30000" dirty="0"/>
              <a:t>2</a:t>
            </a:r>
            <a:r>
              <a:rPr lang="nb-NO" dirty="0"/>
              <a:t> – to elektroner i 1</a:t>
            </a:r>
            <a:r>
              <a:rPr lang="nb-NO" i="1" dirty="0"/>
              <a:t>s. </a:t>
            </a:r>
          </a:p>
          <a:p>
            <a:pPr lvl="1"/>
            <a:r>
              <a:rPr lang="nb-NO" dirty="0"/>
              <a:t>Fullt innerste skall.</a:t>
            </a:r>
          </a:p>
          <a:p>
            <a:r>
              <a:rPr lang="nb-NO" dirty="0"/>
              <a:t>Li: </a:t>
            </a:r>
          </a:p>
          <a:p>
            <a:pPr lvl="1"/>
            <a:r>
              <a:rPr lang="nb-NO" dirty="0"/>
              <a:t>1</a:t>
            </a:r>
            <a:r>
              <a:rPr lang="nb-NO" i="1" dirty="0"/>
              <a:t>s</a:t>
            </a:r>
            <a:r>
              <a:rPr lang="nb-NO" baseline="30000" dirty="0"/>
              <a:t>2</a:t>
            </a:r>
          </a:p>
          <a:p>
            <a:pPr lvl="1"/>
            <a:r>
              <a:rPr lang="nb-NO" dirty="0"/>
              <a:t>2</a:t>
            </a:r>
            <a:r>
              <a:rPr lang="nb-NO" i="1" dirty="0"/>
              <a:t>s</a:t>
            </a:r>
            <a:r>
              <a:rPr lang="nb-NO" baseline="30000" dirty="0"/>
              <a:t>1 </a:t>
            </a:r>
            <a:r>
              <a:rPr lang="nb-NO" dirty="0"/>
              <a:t>– ikke fullt skall</a:t>
            </a:r>
          </a:p>
          <a:p>
            <a:r>
              <a:rPr lang="nb-NO" dirty="0"/>
              <a:t>Be: 1</a:t>
            </a:r>
            <a:r>
              <a:rPr lang="nb-NO" i="1" dirty="0"/>
              <a:t>s</a:t>
            </a:r>
            <a:r>
              <a:rPr lang="nb-NO" baseline="30000" dirty="0"/>
              <a:t>2</a:t>
            </a:r>
            <a:r>
              <a:rPr lang="nb-NO" dirty="0"/>
              <a:t>2</a:t>
            </a:r>
            <a:r>
              <a:rPr lang="nb-NO" i="1" dirty="0"/>
              <a:t>s</a:t>
            </a:r>
            <a:r>
              <a:rPr lang="nb-NO" baseline="30000" dirty="0"/>
              <a:t>2</a:t>
            </a:r>
          </a:p>
          <a:p>
            <a:pPr lvl="2"/>
            <a:r>
              <a:rPr lang="nb-NO" dirty="0"/>
              <a:t>1</a:t>
            </a:r>
            <a:r>
              <a:rPr lang="nb-NO" i="1" dirty="0"/>
              <a:t>s</a:t>
            </a:r>
            <a:r>
              <a:rPr lang="nb-NO" baseline="30000" dirty="0"/>
              <a:t>2</a:t>
            </a:r>
            <a:r>
              <a:rPr lang="nb-NO" dirty="0"/>
              <a:t> – to elektroner, 2</a:t>
            </a:r>
            <a:r>
              <a:rPr lang="nb-NO" i="1" dirty="0"/>
              <a:t>s</a:t>
            </a:r>
            <a:r>
              <a:rPr lang="nb-NO" baseline="30000" dirty="0"/>
              <a:t>2</a:t>
            </a:r>
            <a:r>
              <a:rPr lang="nb-NO" dirty="0"/>
              <a:t> – to elektroner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A4B31-BF24-A84C-1FA1-A9CF1F85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34" y="4452614"/>
            <a:ext cx="20066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31FAE-2C78-BDB6-67DB-AD3D3F04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484" y="5774634"/>
            <a:ext cx="2374900" cy="34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294128-FB19-22B3-FB5C-0F52FDFEF696}"/>
              </a:ext>
            </a:extLst>
          </p:cNvPr>
          <p:cNvSpPr txBox="1"/>
          <p:nvPr/>
        </p:nvSpPr>
        <p:spPr>
          <a:xfrm>
            <a:off x="6931378" y="3793067"/>
            <a:ext cx="3622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B: 1</a:t>
            </a:r>
            <a:r>
              <a:rPr lang="nb-NO" sz="2400" i="1" dirty="0"/>
              <a:t>s</a:t>
            </a:r>
            <a:r>
              <a:rPr lang="nb-NO" sz="2400" baseline="30000" dirty="0"/>
              <a:t>2</a:t>
            </a:r>
            <a:r>
              <a:rPr lang="nb-NO" sz="2400" dirty="0"/>
              <a:t>2</a:t>
            </a:r>
            <a:r>
              <a:rPr lang="nb-NO" sz="2400" i="1" dirty="0"/>
              <a:t>s</a:t>
            </a:r>
            <a:r>
              <a:rPr lang="nb-NO" sz="2400" baseline="30000" dirty="0"/>
              <a:t>2</a:t>
            </a:r>
            <a:r>
              <a:rPr lang="nb-NO" sz="2400" dirty="0"/>
              <a:t>2</a:t>
            </a:r>
            <a:r>
              <a:rPr lang="nb-NO" sz="2400" i="1" dirty="0"/>
              <a:t>p</a:t>
            </a:r>
            <a:r>
              <a:rPr lang="nb-NO" sz="2400" baseline="30000" dirty="0"/>
              <a:t>1</a:t>
            </a:r>
          </a:p>
          <a:p>
            <a:endParaRPr lang="nb-NO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4F0FA-7965-C305-D613-60269AA7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378" y="4320116"/>
            <a:ext cx="2882900" cy="368300"/>
          </a:xfrm>
          <a:prstGeom prst="rect">
            <a:avLst/>
          </a:prstGeom>
        </p:spPr>
      </p:pic>
      <p:sp>
        <p:nvSpPr>
          <p:cNvPr id="9" name="Cloud Callout 8">
            <a:extLst>
              <a:ext uri="{FF2B5EF4-FFF2-40B4-BE49-F238E27FC236}">
                <a16:creationId xmlns:a16="http://schemas.microsoft.com/office/drawing/2014/main" id="{AEDD73BE-3E81-978D-590C-CF558F596BAA}"/>
              </a:ext>
            </a:extLst>
          </p:cNvPr>
          <p:cNvSpPr/>
          <p:nvPr/>
        </p:nvSpPr>
        <p:spPr>
          <a:xfrm>
            <a:off x="7823200" y="0"/>
            <a:ext cx="5715832" cy="1725220"/>
          </a:xfrm>
          <a:prstGeom prst="cloudCallout">
            <a:avLst>
              <a:gd name="adj1" fmla="val -30905"/>
              <a:gd name="adj2" fmla="val 651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Hvordan vet vi rekkefølgen på orbitalene? Det kommer fra HF-beregninger på atomer!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Så hva kom først? Høna eller egget?</a:t>
            </a:r>
          </a:p>
        </p:txBody>
      </p:sp>
    </p:spTree>
    <p:extLst>
      <p:ext uri="{BB962C8B-B14F-4D97-AF65-F5344CB8AC3E}">
        <p14:creationId xmlns:p14="http://schemas.microsoft.com/office/powerpoint/2010/main" val="200746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0D7E-33A9-4031-9F80-A14E73EA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bestemme orbitalene?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C247-63E0-1AF5-5228-DF50E5D2764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har nå kun sett hvordan en </a:t>
            </a:r>
            <a:r>
              <a:rPr lang="nb-NO" dirty="0" err="1"/>
              <a:t>Slater</a:t>
            </a:r>
            <a:r>
              <a:rPr lang="nb-NO" dirty="0"/>
              <a:t> determinant ser ut - </a:t>
            </a:r>
            <a:r>
              <a:rPr lang="nb-NO" u="sng" dirty="0"/>
              <a:t>skjematisk</a:t>
            </a:r>
            <a:r>
              <a:rPr lang="nb-NO" dirty="0"/>
              <a:t>. </a:t>
            </a:r>
          </a:p>
          <a:p>
            <a:r>
              <a:rPr lang="nb-NO" dirty="0"/>
              <a:t>Vi trenger likevel å bestemme orbitalene, og deres energier</a:t>
            </a:r>
          </a:p>
          <a:p>
            <a:endParaRPr lang="nb-NO" dirty="0"/>
          </a:p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-teori (HF)</a:t>
            </a:r>
          </a:p>
          <a:p>
            <a:pPr lvl="1"/>
            <a:r>
              <a:rPr lang="nb-NO" dirty="0"/>
              <a:t>Oppfunnet allerede på 1920-tallet, og svært viktig den dag i dag!</a:t>
            </a:r>
          </a:p>
          <a:p>
            <a:endParaRPr lang="nb-NO" dirty="0"/>
          </a:p>
          <a:p>
            <a:r>
              <a:rPr lang="nb-NO" dirty="0"/>
              <a:t>HF er basert på </a:t>
            </a:r>
            <a:r>
              <a:rPr lang="nb-NO" u="sng" dirty="0"/>
              <a:t>variasjonsmetoden, </a:t>
            </a:r>
            <a:r>
              <a:rPr lang="nb-NO" dirty="0"/>
              <a:t>som vi skal se på før vi går løs på HF</a:t>
            </a:r>
            <a:endParaRPr lang="nb-NO" u="sng" dirty="0"/>
          </a:p>
        </p:txBody>
      </p:sp>
    </p:spTree>
    <p:extLst>
      <p:ext uri="{BB962C8B-B14F-4D97-AF65-F5344CB8AC3E}">
        <p14:creationId xmlns:p14="http://schemas.microsoft.com/office/powerpoint/2010/main" val="326792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545F-25EC-5E9B-BA92-4BBB14B7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CF9F1C0-C283-70CE-DD00-0148FB3B35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092E1758-ABE7-C893-149C-6EDC2C934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73925-6C25-DE65-6485-601648D7E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2502EE-41A1-37C1-E919-237B08BA5A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4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5429-F875-BC03-99C2-55EDAD03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0965F-773C-ADA3-32D6-7678B7F11EC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8959976" cy="4975236"/>
          </a:xfrm>
        </p:spPr>
        <p:txBody>
          <a:bodyPr/>
          <a:lstStyle/>
          <a:p>
            <a:r>
              <a:rPr lang="nb-NO" dirty="0"/>
              <a:t>En metode der en </a:t>
            </a:r>
            <a:r>
              <a:rPr lang="nb-NO" u="sng" dirty="0"/>
              <a:t>ansats/prøvebølgefunksjon</a:t>
            </a:r>
            <a:r>
              <a:rPr lang="nb-NO" dirty="0"/>
              <a:t> blir optimert. Gir veldig gode tilnærminger.</a:t>
            </a:r>
          </a:p>
          <a:p>
            <a:r>
              <a:rPr lang="nb-NO" dirty="0"/>
              <a:t>Fungerer fordi energi er alltid begrenset nedentil av grunntilstandsenergi: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Eksempel: Hylleraas’ bølgefunksjon</a:t>
            </a:r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45B51-1F7D-D977-3953-879A7CCC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38" y="3121177"/>
            <a:ext cx="2324100" cy="3429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E6C539-675B-F1B1-1963-977211DE2CD8}"/>
              </a:ext>
            </a:extLst>
          </p:cNvPr>
          <p:cNvGrpSpPr/>
          <p:nvPr/>
        </p:nvGrpSpPr>
        <p:grpSpPr>
          <a:xfrm>
            <a:off x="2894887" y="4466555"/>
            <a:ext cx="4826000" cy="711200"/>
            <a:chOff x="3276599" y="4279195"/>
            <a:chExt cx="4826000" cy="71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62F7AA-24D5-84F6-0492-ABCE6933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599" y="4279195"/>
              <a:ext cx="4826000" cy="7112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14:cNvPr>
                <p14:cNvContentPartPr/>
                <p14:nvPr/>
              </p14:nvContentPartPr>
              <p14:xfrm>
                <a:off x="5470289" y="4528928"/>
                <a:ext cx="60840" cy="24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2289" y="4510928"/>
                  <a:ext cx="96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14:cNvPr>
                <p14:cNvContentPartPr/>
                <p14:nvPr/>
              </p14:nvContentPartPr>
              <p14:xfrm>
                <a:off x="6722369" y="4769768"/>
                <a:ext cx="473040" cy="33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4369" y="4751768"/>
                  <a:ext cx="508680" cy="69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AC2EE0-154D-0A24-5F3A-F10978E29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87" y="5337330"/>
            <a:ext cx="57658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35061F-12E4-66CA-F438-4695241F70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920" y="6058602"/>
            <a:ext cx="3124200" cy="2794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1B48615F-4150-3C22-4044-41711C7E28B4}"/>
              </a:ext>
            </a:extLst>
          </p:cNvPr>
          <p:cNvSpPr/>
          <p:nvPr/>
        </p:nvSpPr>
        <p:spPr>
          <a:xfrm>
            <a:off x="8972534" y="4466555"/>
            <a:ext cx="2573866" cy="7112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Ansats-</a:t>
            </a:r>
            <a:r>
              <a:rPr lang="nb-NO" sz="2000" dirty="0" err="1"/>
              <a:t>parametre</a:t>
            </a:r>
            <a:endParaRPr lang="nb-NO" sz="2000" dirty="0"/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BC37B1FA-563C-096F-B68B-2E4297BB62B2}"/>
              </a:ext>
            </a:extLst>
          </p:cNvPr>
          <p:cNvSpPr/>
          <p:nvPr/>
        </p:nvSpPr>
        <p:spPr>
          <a:xfrm>
            <a:off x="8519962" y="5831485"/>
            <a:ext cx="2980430" cy="953700"/>
          </a:xfrm>
          <a:prstGeom prst="borderCallout1">
            <a:avLst>
              <a:gd name="adj1" fmla="val 18750"/>
              <a:gd name="adj2" fmla="val -8333"/>
              <a:gd name="adj3" fmla="val 39484"/>
              <a:gd name="adj4" fmla="val -422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Et optimeringsproblem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F19B8B-2873-EA82-CA3F-1C54410654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4233" y="2908939"/>
            <a:ext cx="279400" cy="2159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A1FEBBC-E3C3-140C-1010-5D2D5BE94E16}"/>
              </a:ext>
            </a:extLst>
          </p:cNvPr>
          <p:cNvGrpSpPr/>
          <p:nvPr/>
        </p:nvGrpSpPr>
        <p:grpSpPr>
          <a:xfrm>
            <a:off x="8332147" y="733778"/>
            <a:ext cx="3490974" cy="2633023"/>
            <a:chOff x="8332147" y="733778"/>
            <a:chExt cx="3490974" cy="263302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5A8E19E-25E8-ABC8-8E1B-22463822FE4B}"/>
                </a:ext>
              </a:extLst>
            </p:cNvPr>
            <p:cNvCxnSpPr/>
            <p:nvPr/>
          </p:nvCxnSpPr>
          <p:spPr>
            <a:xfrm>
              <a:off x="9133338" y="3016889"/>
              <a:ext cx="267849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0D1D80-FCD9-20AD-3680-CF117F30D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736" y="733778"/>
              <a:ext cx="54410" cy="24367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EC26D3D-1D38-5589-87FE-84EE66D0D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05244" y="765881"/>
              <a:ext cx="685800" cy="279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DEEB74-928F-A2DE-9CCF-E1ADD4BB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00447" y="2741655"/>
              <a:ext cx="431800" cy="2667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A12E90-99CA-518A-749F-CA6E5382E45B}"/>
                </a:ext>
              </a:extLst>
            </p:cNvPr>
            <p:cNvCxnSpPr/>
            <p:nvPr/>
          </p:nvCxnSpPr>
          <p:spPr>
            <a:xfrm>
              <a:off x="9133338" y="2832891"/>
              <a:ext cx="26784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F43A5C8-7A08-9C1D-6DF5-525A2102D316}"/>
                </a:ext>
              </a:extLst>
            </p:cNvPr>
            <p:cNvSpPr/>
            <p:nvPr/>
          </p:nvSpPr>
          <p:spPr>
            <a:xfrm>
              <a:off x="9505244" y="959556"/>
              <a:ext cx="2088445" cy="1614929"/>
            </a:xfrm>
            <a:custGeom>
              <a:avLst/>
              <a:gdLst>
                <a:gd name="connsiteX0" fmla="*/ 2088445 w 2088445"/>
                <a:gd name="connsiteY0" fmla="*/ 0 h 1614929"/>
                <a:gd name="connsiteX1" fmla="*/ 1422400 w 2088445"/>
                <a:gd name="connsiteY1" fmla="*/ 1388533 h 1614929"/>
                <a:gd name="connsiteX2" fmla="*/ 722489 w 2088445"/>
                <a:gd name="connsiteY2" fmla="*/ 1557866 h 1614929"/>
                <a:gd name="connsiteX3" fmla="*/ 203200 w 2088445"/>
                <a:gd name="connsiteY3" fmla="*/ 812800 h 1614929"/>
                <a:gd name="connsiteX4" fmla="*/ 0 w 2088445"/>
                <a:gd name="connsiteY4" fmla="*/ 56444 h 161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445" h="1614929">
                  <a:moveTo>
                    <a:pt x="2088445" y="0"/>
                  </a:moveTo>
                  <a:cubicBezTo>
                    <a:pt x="1869252" y="564444"/>
                    <a:pt x="1650059" y="1128889"/>
                    <a:pt x="1422400" y="1388533"/>
                  </a:cubicBezTo>
                  <a:cubicBezTo>
                    <a:pt x="1194741" y="1648177"/>
                    <a:pt x="925689" y="1653821"/>
                    <a:pt x="722489" y="1557866"/>
                  </a:cubicBezTo>
                  <a:cubicBezTo>
                    <a:pt x="519289" y="1461911"/>
                    <a:pt x="323615" y="1063037"/>
                    <a:pt x="203200" y="812800"/>
                  </a:cubicBezTo>
                  <a:cubicBezTo>
                    <a:pt x="82785" y="562563"/>
                    <a:pt x="16933" y="186266"/>
                    <a:pt x="0" y="56444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92B611-261D-5449-0BF2-8F2C896160FD}"/>
                </a:ext>
              </a:extLst>
            </p:cNvPr>
            <p:cNvSpPr/>
            <p:nvPr/>
          </p:nvSpPr>
          <p:spPr>
            <a:xfrm>
              <a:off x="10438718" y="2526165"/>
              <a:ext cx="91864" cy="918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C7C6ED0-6DCC-2D0E-DAF8-1A5DCB204AF7}"/>
                </a:ext>
              </a:extLst>
            </p:cNvPr>
            <p:cNvCxnSpPr/>
            <p:nvPr/>
          </p:nvCxnSpPr>
          <p:spPr>
            <a:xfrm>
              <a:off x="9144627" y="2587910"/>
              <a:ext cx="26784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2F2C1A5-0CE0-DCEA-B9CE-71BFD9FEA668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V="1">
              <a:off x="10484650" y="2526165"/>
              <a:ext cx="0" cy="52503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99E9D3-483B-8AC0-CCDA-43A200EC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32147" y="2442401"/>
              <a:ext cx="800100" cy="279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1A3BD8C-BB1F-3E1E-72DA-9B45760A1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93334" y="3150901"/>
              <a:ext cx="3937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7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5A18E8-7DAD-5C11-E264-80659A3D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klassiske He-atomet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92D4F-5338-B604-9775-B63FB2BB6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E486E6-89DC-75C4-B375-8B91387D235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3458052" cy="4975236"/>
          </a:xfrm>
        </p:spPr>
        <p:txBody>
          <a:bodyPr/>
          <a:lstStyle/>
          <a:p>
            <a:r>
              <a:rPr lang="nb-NO" dirty="0"/>
              <a:t>Veldefinert posisjon, bevegelsesmengde</a:t>
            </a:r>
          </a:p>
          <a:p>
            <a:r>
              <a:rPr lang="nb-NO" dirty="0"/>
              <a:t>Newtons lover</a:t>
            </a:r>
          </a:p>
          <a:p>
            <a:r>
              <a:rPr lang="nb-NO" u="sng" dirty="0"/>
              <a:t>Kaotiske, uforutsigbare baner</a:t>
            </a:r>
          </a:p>
          <a:p>
            <a:r>
              <a:rPr lang="nb-NO" dirty="0"/>
              <a:t>Viste seg vanskelig å lage en Bohr-modell for helium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CEC67-D878-4F97-8C54-BE7EF8C0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430" y="825611"/>
            <a:ext cx="7772400" cy="492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F8D878-F35B-C1E7-9592-9D987BCF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391868"/>
            <a:ext cx="58547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4CA30-384F-2A01-5FEE-AAD55DF8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LCAO for partikkel i boks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1C4E1-3A58-AB93-FA53-CE823967C35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gjør et litt annet eksempel enn i boka</a:t>
            </a:r>
          </a:p>
          <a:p>
            <a:r>
              <a:rPr lang="nb-NO" dirty="0"/>
              <a:t>Vi definerer en prøvefunksjon på formen</a:t>
            </a:r>
          </a:p>
          <a:p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F59DD6-17EC-0DBC-A959-56B98AD1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8" y="3084607"/>
            <a:ext cx="5854700" cy="1007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386C3-395C-09A5-938F-07449414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47" y="3486759"/>
            <a:ext cx="4232715" cy="3176832"/>
          </a:xfrm>
          <a:prstGeom prst="rect">
            <a:avLst/>
          </a:prstGeom>
        </p:spPr>
      </p:pic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F3403EB0-C907-EA85-CDFA-EF20A3682206}"/>
              </a:ext>
            </a:extLst>
          </p:cNvPr>
          <p:cNvSpPr/>
          <p:nvPr/>
        </p:nvSpPr>
        <p:spPr>
          <a:xfrm>
            <a:off x="9110132" y="4786068"/>
            <a:ext cx="2370667" cy="1272534"/>
          </a:xfrm>
          <a:prstGeom prst="borderCallout1">
            <a:avLst>
              <a:gd name="adj1" fmla="val 18750"/>
              <a:gd name="adj2" fmla="val -8333"/>
              <a:gd name="adj3" fmla="val -135947"/>
              <a:gd name="adj4" fmla="val -440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 to basisfunksjonene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972FB-EABB-88C3-0883-151B4A95D131}"/>
              </a:ext>
            </a:extLst>
          </p:cNvPr>
          <p:cNvGrpSpPr/>
          <p:nvPr/>
        </p:nvGrpSpPr>
        <p:grpSpPr>
          <a:xfrm>
            <a:off x="1261534" y="2449268"/>
            <a:ext cx="3911600" cy="324705"/>
            <a:chOff x="1261534" y="2449268"/>
            <a:chExt cx="3911600" cy="324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270B30-5BDF-28EB-7525-D502AD36A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1534" y="2449268"/>
              <a:ext cx="3911600" cy="279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CF3179-017E-B6D6-762F-8E2F280921E2}"/>
                    </a:ext>
                  </a:extLst>
                </p14:cNvPr>
                <p14:cNvContentPartPr/>
                <p14:nvPr/>
              </p14:nvContentPartPr>
              <p14:xfrm>
                <a:off x="3025400" y="2730773"/>
                <a:ext cx="294120" cy="36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CF3179-017E-B6D6-762F-8E2F280921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7760" y="2712773"/>
                  <a:ext cx="329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69340D-BC6D-1E00-44DA-4E5C333FCA88}"/>
                    </a:ext>
                  </a:extLst>
                </p14:cNvPr>
                <p14:cNvContentPartPr/>
                <p14:nvPr/>
              </p14:nvContentPartPr>
              <p14:xfrm>
                <a:off x="4214120" y="2762453"/>
                <a:ext cx="286560" cy="11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69340D-BC6D-1E00-44DA-4E5C333FCA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6120" y="2744453"/>
                  <a:ext cx="322200" cy="4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Line Callout 1 17">
            <a:extLst>
              <a:ext uri="{FF2B5EF4-FFF2-40B4-BE49-F238E27FC236}">
                <a16:creationId xmlns:a16="http://schemas.microsoft.com/office/drawing/2014/main" id="{B37A102C-6FCE-863B-A1EE-CFC9DE61EE54}"/>
              </a:ext>
            </a:extLst>
          </p:cNvPr>
          <p:cNvSpPr/>
          <p:nvPr/>
        </p:nvSpPr>
        <p:spPr>
          <a:xfrm>
            <a:off x="8459213" y="-14177"/>
            <a:ext cx="3672504" cy="553155"/>
          </a:xfrm>
          <a:prstGeom prst="borderCallout1">
            <a:avLst>
              <a:gd name="adj1" fmla="val 18750"/>
              <a:gd name="adj2" fmla="val -8333"/>
              <a:gd name="adj3" fmla="val 49235"/>
              <a:gd name="adj4" fmla="val -223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«Linear Combination </a:t>
            </a:r>
            <a:r>
              <a:rPr lang="nb-NO" sz="1600" dirty="0" err="1"/>
              <a:t>of</a:t>
            </a:r>
            <a:r>
              <a:rPr lang="nb-NO" sz="1600" dirty="0"/>
              <a:t> Atomic Orbitals»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5CB0F164-573B-36E0-0D00-F82AE8815A9F}"/>
              </a:ext>
            </a:extLst>
          </p:cNvPr>
          <p:cNvSpPr/>
          <p:nvPr/>
        </p:nvSpPr>
        <p:spPr>
          <a:xfrm>
            <a:off x="6696925" y="5617256"/>
            <a:ext cx="2291644" cy="1046335"/>
          </a:xfrm>
          <a:prstGeom prst="borderCallout1">
            <a:avLst>
              <a:gd name="adj1" fmla="val 18750"/>
              <a:gd name="adj2" fmla="val -8333"/>
              <a:gd name="adj3" fmla="val -29493"/>
              <a:gd name="adj4" fmla="val -597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Eksempel på hvordan en lineærkombinasjon ser ut</a:t>
            </a:r>
          </a:p>
        </p:txBody>
      </p:sp>
    </p:spTree>
    <p:extLst>
      <p:ext uri="{BB962C8B-B14F-4D97-AF65-F5344CB8AC3E}">
        <p14:creationId xmlns:p14="http://schemas.microsoft.com/office/powerpoint/2010/main" val="22094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1DBD-6CBA-D0AE-C5E5-11C23CA2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88E0-DB26-827F-2F4F-FB2E5C07B46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Mellomregninger: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får forventningsverdi: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Betingelse for minimum: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785D5-9F74-5905-700C-CE9D9160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22" y="2580216"/>
            <a:ext cx="48768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EC0E9-D558-3AA2-FD06-A7AFC6CE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22" y="1512711"/>
            <a:ext cx="584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6048-064C-EC35-24B8-87D5B4EB5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106" y="4240390"/>
            <a:ext cx="1739900" cy="6858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310F0ED0-6735-B3CE-CD6F-859DE78C2723}"/>
              </a:ext>
            </a:extLst>
          </p:cNvPr>
          <p:cNvSpPr/>
          <p:nvPr/>
        </p:nvSpPr>
        <p:spPr>
          <a:xfrm>
            <a:off x="7675033" y="5620123"/>
            <a:ext cx="3149600" cy="662514"/>
          </a:xfrm>
          <a:prstGeom prst="borderCallout1">
            <a:avLst>
              <a:gd name="adj1" fmla="val 18750"/>
              <a:gd name="adj2" fmla="val -8333"/>
              <a:gd name="adj3" fmla="val 41424"/>
              <a:gd name="adj4" fmla="val -424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Generalisert egenverdiproblem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2A681EBB-3EA4-DF0B-BF13-BFBE1F907116}"/>
              </a:ext>
            </a:extLst>
          </p:cNvPr>
          <p:cNvSpPr/>
          <p:nvPr/>
        </p:nvSpPr>
        <p:spPr>
          <a:xfrm>
            <a:off x="8894233" y="3121013"/>
            <a:ext cx="2917598" cy="569752"/>
          </a:xfrm>
          <a:prstGeom prst="borderCallout1">
            <a:avLst>
              <a:gd name="adj1" fmla="val 74980"/>
              <a:gd name="adj2" fmla="val -4032"/>
              <a:gd name="adj3" fmla="val 136845"/>
              <a:gd name="adj4" fmla="val -320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Ganske greie integraler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FA9B95-4B47-14EF-C9EC-1C229DD0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339" y="5675147"/>
            <a:ext cx="15875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24834-5F79-DB15-0D36-7C8E2EEA0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156" y="5911847"/>
            <a:ext cx="138430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DF4D2-5D56-5F0D-3284-C2639C547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578" y="3975302"/>
            <a:ext cx="447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1FE9A6-E66D-FFA3-D826-E09CC01E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80" y="2743408"/>
            <a:ext cx="5482157" cy="4114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9BB58-52FC-9F8C-89AA-15688852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forts.: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BD69F-DF29-14FB-F671-93711269E02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setter in </a:t>
            </a:r>
            <a:r>
              <a:rPr lang="nb-NO" i="1" dirty="0"/>
              <a:t>a</a:t>
            </a:r>
            <a:r>
              <a:rPr lang="nb-NO" dirty="0"/>
              <a:t> = 𝜋</a:t>
            </a:r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00A88-4175-9CD4-1F2B-57630D36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1" y="2019509"/>
            <a:ext cx="66929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01DDF-4530-F545-BD0C-F682348A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071" y="916012"/>
            <a:ext cx="4178300" cy="673100"/>
          </a:xfrm>
          <a:prstGeom prst="rect">
            <a:avLst/>
          </a:prstGeom>
        </p:spPr>
      </p:pic>
      <p:sp>
        <p:nvSpPr>
          <p:cNvPr id="11" name="Cloud Callout 10">
            <a:extLst>
              <a:ext uri="{FF2B5EF4-FFF2-40B4-BE49-F238E27FC236}">
                <a16:creationId xmlns:a16="http://schemas.microsoft.com/office/drawing/2014/main" id="{DA362147-42BB-3A49-3046-518371BE9ABD}"/>
              </a:ext>
            </a:extLst>
          </p:cNvPr>
          <p:cNvSpPr/>
          <p:nvPr/>
        </p:nvSpPr>
        <p:spPr>
          <a:xfrm>
            <a:off x="8040371" y="2743408"/>
            <a:ext cx="3575896" cy="2686548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Ganske god match, med bare to basisfunksjoner/</a:t>
            </a:r>
          </a:p>
          <a:p>
            <a:pPr algn="ctr"/>
            <a:r>
              <a:rPr lang="nb-NO" sz="1600" dirty="0" err="1"/>
              <a:t>parametre</a:t>
            </a:r>
            <a:r>
              <a:rPr lang="nb-NO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E0C5-CC99-8D39-EF7A-36993CD4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lærte vi akkurat nå?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5522A-F57E-CC42-24A5-3ABA42AD9D8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774634"/>
          </a:xfrm>
        </p:spPr>
        <p:txBody>
          <a:bodyPr/>
          <a:lstStyle/>
          <a:p>
            <a:r>
              <a:rPr lang="nb-NO" dirty="0"/>
              <a:t>Vi søkte en ukjent funksjon, og introduserte et </a:t>
            </a:r>
            <a:r>
              <a:rPr lang="nb-NO" u="sng" dirty="0" err="1"/>
              <a:t>basissett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 err="1"/>
              <a:t>Basissett</a:t>
            </a:r>
            <a:r>
              <a:rPr lang="nb-NO" dirty="0"/>
              <a:t> = funksjoner vi mener burde fange bølgefunksjonen bra</a:t>
            </a:r>
          </a:p>
          <a:p>
            <a:r>
              <a:rPr lang="nb-NO" dirty="0"/>
              <a:t>Vi ekspanderte bølgefunksjonen i </a:t>
            </a:r>
            <a:r>
              <a:rPr lang="nb-NO" dirty="0" err="1"/>
              <a:t>basissettet</a:t>
            </a:r>
            <a:r>
              <a:rPr lang="nb-NO" dirty="0"/>
              <a:t>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Minimerte energien til slike funksjoner med </a:t>
            </a:r>
            <a:r>
              <a:rPr lang="nb-NO" u="sng" dirty="0"/>
              <a:t>variasjonsmetoden</a:t>
            </a:r>
          </a:p>
          <a:p>
            <a:r>
              <a:rPr lang="nb-NO" dirty="0"/>
              <a:t>Dette gav et egenverdiproblem: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E191B-B56C-B5DF-D8FC-A0D1375B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23" y="1895828"/>
            <a:ext cx="16002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D08B6-A0D8-A837-8B80-CCEB5F77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0" y="5830002"/>
            <a:ext cx="1384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C72CC-462E-18D6-540A-9321B619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3691465"/>
            <a:ext cx="2298700" cy="838200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2C7A02BD-F6F8-738F-A49B-5DD3D5266D10}"/>
              </a:ext>
            </a:extLst>
          </p:cNvPr>
          <p:cNvSpPr/>
          <p:nvPr/>
        </p:nvSpPr>
        <p:spPr>
          <a:xfrm>
            <a:off x="9166579" y="2162528"/>
            <a:ext cx="3149600" cy="2262716"/>
          </a:xfrm>
          <a:prstGeom prst="cloudCallout">
            <a:avLst>
              <a:gd name="adj1" fmla="val -89650"/>
              <a:gd name="adj2" fmla="val 280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LCAO: En god ide som brukes MYE i kvantekjemi</a:t>
            </a:r>
          </a:p>
        </p:txBody>
      </p:sp>
    </p:spTree>
    <p:extLst>
      <p:ext uri="{BB962C8B-B14F-4D97-AF65-F5344CB8AC3E}">
        <p14:creationId xmlns:p14="http://schemas.microsoft.com/office/powerpoint/2010/main" val="139228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F90-1841-7322-D180-192B7C6E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Lineæritet</a:t>
            </a:r>
            <a:r>
              <a:rPr lang="nb-NO" dirty="0"/>
              <a:t> vs. </a:t>
            </a:r>
            <a:r>
              <a:rPr lang="nb-NO" dirty="0" err="1"/>
              <a:t>ikkelineæritet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B123D-50FB-5DBE-62DF-A08A9FE246C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NB! LCAO brukte en </a:t>
            </a:r>
            <a:r>
              <a:rPr lang="nb-NO" u="sng" dirty="0"/>
              <a:t>lineærkombinasjon</a:t>
            </a:r>
            <a:r>
              <a:rPr lang="nb-NO" dirty="0"/>
              <a:t> av »atomorbitaler»</a:t>
            </a:r>
          </a:p>
          <a:p>
            <a:pPr lvl="1"/>
            <a:r>
              <a:rPr lang="nb-NO" dirty="0"/>
              <a:t>Gav lineært egenverdiproblem</a:t>
            </a:r>
          </a:p>
          <a:p>
            <a:r>
              <a:rPr lang="nb-NO" dirty="0"/>
              <a:t>Hylleraas hadde også </a:t>
            </a:r>
            <a:r>
              <a:rPr lang="nb-NO" u="sng" dirty="0" err="1"/>
              <a:t>ikkelineære</a:t>
            </a:r>
            <a:r>
              <a:rPr lang="nb-NO" u="sng" dirty="0"/>
              <a:t> </a:t>
            </a:r>
            <a:r>
              <a:rPr lang="nb-NO" u="sng" dirty="0" err="1"/>
              <a:t>parametre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Dette gir mer kompliserte minimeringslikninger</a:t>
            </a:r>
          </a:p>
          <a:p>
            <a:endParaRPr lang="nb-NO" dirty="0"/>
          </a:p>
          <a:p>
            <a:r>
              <a:rPr lang="nb-NO" dirty="0" err="1"/>
              <a:t>Hartree-Fock</a:t>
            </a:r>
            <a:r>
              <a:rPr lang="nb-NO" dirty="0"/>
              <a:t> teori, som vi kommer til nå, er også ikke-lineær, men inneholder likevel egenverdiproblem.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5C64A-A68F-0D0B-DC2F-EE27342E688C}"/>
              </a:ext>
            </a:extLst>
          </p:cNvPr>
          <p:cNvGrpSpPr/>
          <p:nvPr/>
        </p:nvGrpSpPr>
        <p:grpSpPr>
          <a:xfrm>
            <a:off x="3683000" y="2471933"/>
            <a:ext cx="4826000" cy="1099051"/>
            <a:chOff x="3683000" y="2471933"/>
            <a:chExt cx="4826000" cy="1099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72F551-6723-AE05-C334-2D242350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3000" y="2859784"/>
              <a:ext cx="4826000" cy="711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8EEF96-08B3-801C-6EDA-1648A0930668}"/>
                </a:ext>
              </a:extLst>
            </p:cNvPr>
            <p:cNvGrpSpPr/>
            <p:nvPr/>
          </p:nvGrpSpPr>
          <p:grpSpPr>
            <a:xfrm>
              <a:off x="5930600" y="2471933"/>
              <a:ext cx="740160" cy="441720"/>
              <a:chOff x="5930600" y="2471933"/>
              <a:chExt cx="740160" cy="441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C60E6428-01D9-5F78-985D-DBA77BF34C18}"/>
                      </a:ext>
                    </a:extLst>
                  </p14:cNvPr>
                  <p14:cNvContentPartPr/>
                  <p14:nvPr/>
                </p14:nvContentPartPr>
                <p14:xfrm>
                  <a:off x="5948960" y="2471933"/>
                  <a:ext cx="721800" cy="424080"/>
                </p14:xfrm>
              </p:contentPart>
            </mc:Choice>
            <mc:Fallback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C60E6428-01D9-5F78-985D-DBA77BF34C1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31320" y="2453933"/>
                    <a:ext cx="757440" cy="45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589B5979-4ED0-16E1-ADEC-077A93F34304}"/>
                      </a:ext>
                    </a:extLst>
                  </p14:cNvPr>
                  <p14:cNvContentPartPr/>
                  <p14:nvPr/>
                </p14:nvContentPartPr>
                <p14:xfrm>
                  <a:off x="5930600" y="2815373"/>
                  <a:ext cx="181440" cy="98280"/>
                </p14:xfrm>
              </p:contentPart>
            </mc:Choice>
            <mc:Fallback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589B5979-4ED0-16E1-ADEC-077A93F3430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912960" y="2797733"/>
                    <a:ext cx="217080" cy="133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615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2524-0526-C31A-D20D-C571F775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83FDEA3B-9CE2-09D7-348F-872555985C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BD7989F-5422-5240-13ED-3F8F8DC9B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88748CD-E320-575E-B28D-25EB903AD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-metoden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CCACEFC-4AEE-0EC9-2756-D159E2C2C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98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A246-C62F-556B-3EEA-17AF9426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Douglas R. </a:t>
            </a:r>
            <a:r>
              <a:rPr lang="nb-NO" dirty="0" err="1"/>
              <a:t>Hartree</a:t>
            </a:r>
            <a:r>
              <a:rPr lang="nb-NO" dirty="0"/>
              <a:t> (1897-1958)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7F29-272E-33AB-5357-F0A69AFA307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6652809" cy="4975236"/>
          </a:xfrm>
        </p:spPr>
        <p:txBody>
          <a:bodyPr/>
          <a:lstStyle/>
          <a:p>
            <a:r>
              <a:rPr lang="nb-NO" dirty="0"/>
              <a:t>Britisk matematiker og fysiker</a:t>
            </a:r>
          </a:p>
          <a:p>
            <a:r>
              <a:rPr lang="nb-NO" dirty="0"/>
              <a:t>Ingen nobelpris på ham</a:t>
            </a:r>
          </a:p>
          <a:p>
            <a:r>
              <a:rPr lang="nb-NO" dirty="0"/>
              <a:t>Bygde den første </a:t>
            </a:r>
            <a:r>
              <a:rPr lang="nb-NO" u="sng" dirty="0"/>
              <a:t>differensialanalysatoren </a:t>
            </a:r>
            <a:r>
              <a:rPr lang="nb-NO" dirty="0"/>
              <a:t> utenfor USA, mekanisk datamaskin for differensiallikninger</a:t>
            </a:r>
          </a:p>
          <a:p>
            <a:r>
              <a:rPr lang="nb-NO" dirty="0"/>
              <a:t>Internasjonalt anerkjent ekspert på tidlige digitale computere</a:t>
            </a:r>
          </a:p>
          <a:p>
            <a:r>
              <a:rPr lang="nb-NO" dirty="0"/>
              <a:t>Oppfant en tidlig variant av </a:t>
            </a:r>
            <a:r>
              <a:rPr lang="nb-NO" dirty="0" err="1"/>
              <a:t>Hartree-Fock</a:t>
            </a:r>
            <a:r>
              <a:rPr lang="nb-NO" dirty="0"/>
              <a:t> teori</a:t>
            </a:r>
          </a:p>
        </p:txBody>
      </p:sp>
      <p:pic>
        <p:nvPicPr>
          <p:cNvPr id="4" name="Picture 3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B43ED78-B6A0-2310-9730-FB0F2B63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53" y="0"/>
            <a:ext cx="4823847" cy="6858000"/>
          </a:xfrm>
          <a:prstGeom prst="rect">
            <a:avLst/>
          </a:prstGeom>
        </p:spPr>
      </p:pic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26CCCD7E-FC4E-4F07-51B7-B0FE8D56B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2"/>
          <a:stretch/>
        </p:blipFill>
        <p:spPr>
          <a:xfrm>
            <a:off x="1113946" y="4735889"/>
            <a:ext cx="4778854" cy="16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47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31FB-DB0A-D704-76D1-BE865995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Vladimir A. </a:t>
            </a:r>
            <a:r>
              <a:rPr lang="nb-NO" dirty="0" err="1"/>
              <a:t>Fock</a:t>
            </a:r>
            <a:r>
              <a:rPr lang="nb-NO" dirty="0"/>
              <a:t> (1898-1974)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5B1F-AF0A-B430-9E31-F47EF040D73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318853" cy="4975236"/>
          </a:xfrm>
        </p:spPr>
        <p:txBody>
          <a:bodyPr/>
          <a:lstStyle/>
          <a:p>
            <a:r>
              <a:rPr lang="nb-NO" dirty="0"/>
              <a:t>Sovjetrussisk fysiker</a:t>
            </a:r>
          </a:p>
          <a:p>
            <a:r>
              <a:rPr lang="nb-NO" dirty="0"/>
              <a:t>Ingen nobelpris på ham heller</a:t>
            </a:r>
          </a:p>
          <a:p>
            <a:r>
              <a:rPr lang="nb-NO" dirty="0"/>
              <a:t>Banebrytende arbeid i kvantefeltteori og kvantekjemi</a:t>
            </a:r>
          </a:p>
          <a:p>
            <a:r>
              <a:rPr lang="nb-NO" dirty="0"/>
              <a:t>Introduserte (samtidig med J.C. </a:t>
            </a:r>
            <a:r>
              <a:rPr lang="nb-NO" dirty="0" err="1"/>
              <a:t>Slater</a:t>
            </a:r>
            <a:r>
              <a:rPr lang="nb-NO" dirty="0"/>
              <a:t>) </a:t>
            </a:r>
            <a:r>
              <a:rPr lang="nb-NO" u="sng" dirty="0"/>
              <a:t>antisymmetri</a:t>
            </a:r>
            <a:r>
              <a:rPr lang="nb-NO" i="1" u="sng" dirty="0"/>
              <a:t> </a:t>
            </a:r>
            <a:r>
              <a:rPr lang="nb-NO" dirty="0"/>
              <a:t>i </a:t>
            </a:r>
            <a:r>
              <a:rPr lang="nb-NO" dirty="0" err="1"/>
              <a:t>Hartrees</a:t>
            </a:r>
            <a:r>
              <a:rPr lang="nb-NO" dirty="0"/>
              <a:t> metode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D722514-AECC-97EB-CED4-1D6D6433D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0"/>
            <a:ext cx="4368800" cy="685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545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BA21-F558-A463-E822-82C894D8A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9995-C41D-8D27-D2E5-1B65FF9C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 determinant for lukka skall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A55B-2EE2-9129-4275-1266B14C105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introduserer spinn-orbitaler</a:t>
            </a:r>
          </a:p>
          <a:p>
            <a:r>
              <a:rPr lang="nb-NO" dirty="0"/>
              <a:t>Anta </a:t>
            </a:r>
            <a:r>
              <a:rPr lang="nb-NO" i="1" dirty="0"/>
              <a:t>N</a:t>
            </a:r>
            <a:r>
              <a:rPr lang="nb-NO" dirty="0"/>
              <a:t> er partall:</a:t>
            </a:r>
            <a:r>
              <a:rPr lang="nb-NO" i="1" dirty="0"/>
              <a:t> </a:t>
            </a:r>
          </a:p>
          <a:p>
            <a:endParaRPr lang="nb-NO" i="1" dirty="0"/>
          </a:p>
          <a:p>
            <a:endParaRPr lang="nb-NO" i="1" dirty="0"/>
          </a:p>
          <a:p>
            <a:endParaRPr lang="nb-NO" i="1" dirty="0"/>
          </a:p>
          <a:p>
            <a:pPr marL="0" indent="0">
              <a:buNone/>
            </a:pPr>
            <a:endParaRPr lang="nb-NO" i="1" dirty="0"/>
          </a:p>
          <a:p>
            <a:r>
              <a:rPr lang="nb-NO" dirty="0"/>
              <a:t>En annen vanlig notasjon for dette:</a:t>
            </a:r>
          </a:p>
          <a:p>
            <a:endParaRPr lang="nb-NO" dirty="0"/>
          </a:p>
          <a:p>
            <a:r>
              <a:rPr lang="nb-NO" dirty="0"/>
              <a:t>Orbitalene er «dobbeltokkupert»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4B6A9-5F8C-6963-C9A1-554E4985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3" y="1114044"/>
            <a:ext cx="1473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46E4C-0A83-7F65-2494-0EF18B17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82648"/>
            <a:ext cx="7772400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64984-D66F-EF26-9DCA-4E559D459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4748755"/>
            <a:ext cx="5054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6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DEEB6F-3FC4-277A-01A7-AED45E92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Variasjonsmetoden gir 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-likningene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492069-229C-7CAE-D413-2CEC379BBFD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Vi plugger determinanten inn i variasjonsmetoden</a:t>
            </a:r>
          </a:p>
          <a:p>
            <a:r>
              <a:rPr lang="nb-NO" dirty="0"/>
              <a:t>Dette gir en </a:t>
            </a:r>
            <a:r>
              <a:rPr lang="nb-NO" u="sng" dirty="0" err="1"/>
              <a:t>ikkelineær</a:t>
            </a:r>
            <a:r>
              <a:rPr lang="nb-NO" u="sng" dirty="0"/>
              <a:t> koblet </a:t>
            </a:r>
            <a:r>
              <a:rPr lang="nb-NO" u="sng" dirty="0" err="1"/>
              <a:t>Schrödingerlikning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For atomer: Det effektive potensialet er </a:t>
            </a:r>
            <a:r>
              <a:rPr lang="nb-NO" u="sng" dirty="0"/>
              <a:t>rotasjonssymmetrisk</a:t>
            </a:r>
          </a:p>
          <a:p>
            <a:pPr lvl="1"/>
            <a:r>
              <a:rPr lang="nb-NO" u="sng" dirty="0"/>
              <a:t>Separasjon av variable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996A3-774C-D9C2-EEF6-E81DF2631A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254CEA-9F4C-A4EC-49A6-3618D429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61" y="2400300"/>
            <a:ext cx="6743700" cy="88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99C9B-A1EB-1AA3-0E79-4369159A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561" y="3371851"/>
            <a:ext cx="3644900" cy="39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FD637D-CCA9-146A-D542-B10FA17F8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611" y="3879134"/>
            <a:ext cx="3098800" cy="40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6A772D-6614-74E0-8B93-956E5F826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161" y="4388179"/>
            <a:ext cx="3441700" cy="406400"/>
          </a:xfrm>
          <a:prstGeom prst="rect">
            <a:avLst/>
          </a:prstGeom>
        </p:spPr>
      </p:pic>
      <p:sp>
        <p:nvSpPr>
          <p:cNvPr id="18" name="Line Callout 1 17">
            <a:extLst>
              <a:ext uri="{FF2B5EF4-FFF2-40B4-BE49-F238E27FC236}">
                <a16:creationId xmlns:a16="http://schemas.microsoft.com/office/drawing/2014/main" id="{11747EA3-8C8B-1D53-E925-1CF654142D4B}"/>
              </a:ext>
            </a:extLst>
          </p:cNvPr>
          <p:cNvSpPr/>
          <p:nvPr/>
        </p:nvSpPr>
        <p:spPr>
          <a:xfrm>
            <a:off x="8410223" y="3456654"/>
            <a:ext cx="2698044" cy="5509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Kommer fra </a:t>
            </a:r>
            <a:r>
              <a:rPr lang="nb-NO" sz="1600" dirty="0" err="1"/>
              <a:t>Hartrees</a:t>
            </a:r>
            <a:r>
              <a:rPr lang="nb-NO" sz="1600" dirty="0"/>
              <a:t> opprinnelige metode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5E182A34-5CE1-BDBC-6371-10CDCF6F1DED}"/>
              </a:ext>
            </a:extLst>
          </p:cNvPr>
          <p:cNvSpPr/>
          <p:nvPr/>
        </p:nvSpPr>
        <p:spPr>
          <a:xfrm>
            <a:off x="8748890" y="4292032"/>
            <a:ext cx="2698044" cy="550901"/>
          </a:xfrm>
          <a:prstGeom prst="borderCallout1">
            <a:avLst>
              <a:gd name="adj1" fmla="val 18750"/>
              <a:gd name="adj2" fmla="val -8333"/>
              <a:gd name="adj3" fmla="val 46927"/>
              <a:gd name="adj4" fmla="val -42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Kommer fra </a:t>
            </a:r>
            <a:r>
              <a:rPr lang="nb-NO" sz="1600" dirty="0" err="1"/>
              <a:t>Focks</a:t>
            </a:r>
            <a:r>
              <a:rPr lang="nb-NO" sz="1600" dirty="0"/>
              <a:t> korreksjon: antisymmetri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652961-0C88-638B-9095-C9292401E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511" y="6179021"/>
            <a:ext cx="3136900" cy="508000"/>
          </a:xfrm>
          <a:prstGeom prst="rect">
            <a:avLst/>
          </a:prstGeom>
        </p:spPr>
      </p:pic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09BB03AC-A74F-B5C0-1CEE-F596C7D6E3FB}"/>
              </a:ext>
            </a:extLst>
          </p:cNvPr>
          <p:cNvSpPr/>
          <p:nvPr/>
        </p:nvSpPr>
        <p:spPr>
          <a:xfrm>
            <a:off x="8647290" y="5974077"/>
            <a:ext cx="2698044" cy="550901"/>
          </a:xfrm>
          <a:prstGeom prst="borderCallout1">
            <a:avLst>
              <a:gd name="adj1" fmla="val 18750"/>
              <a:gd name="adj2" fmla="val -8333"/>
              <a:gd name="adj3" fmla="val 46927"/>
              <a:gd name="adj4" fmla="val -42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Vi kan snakke om 1s, 2s, 2p, ...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230EA-6537-370E-8646-A12C31E43C53}"/>
              </a:ext>
            </a:extLst>
          </p:cNvPr>
          <p:cNvGrpSpPr/>
          <p:nvPr/>
        </p:nvGrpSpPr>
        <p:grpSpPr>
          <a:xfrm>
            <a:off x="237070" y="3879134"/>
            <a:ext cx="3860091" cy="915445"/>
            <a:chOff x="237070" y="3879134"/>
            <a:chExt cx="3860091" cy="915445"/>
          </a:xfrm>
        </p:grpSpPr>
        <p:sp>
          <p:nvSpPr>
            <p:cNvPr id="22" name="Line Callout 1 21">
              <a:extLst>
                <a:ext uri="{FF2B5EF4-FFF2-40B4-BE49-F238E27FC236}">
                  <a16:creationId xmlns:a16="http://schemas.microsoft.com/office/drawing/2014/main" id="{1503DDF0-F835-7DC1-8D1E-C24C11567961}"/>
                </a:ext>
              </a:extLst>
            </p:cNvPr>
            <p:cNvSpPr/>
            <p:nvPr/>
          </p:nvSpPr>
          <p:spPr>
            <a:xfrm>
              <a:off x="237070" y="3935947"/>
              <a:ext cx="2920998" cy="670287"/>
            </a:xfrm>
            <a:prstGeom prst="borderCallout1">
              <a:avLst>
                <a:gd name="adj1" fmla="val 60855"/>
                <a:gd name="adj2" fmla="val 121909"/>
                <a:gd name="adj3" fmla="val 61975"/>
                <a:gd name="adj4" fmla="val 10389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/>
                <a:t>Disse avhenger av orbitalene!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E4BF0BCA-ED9D-86AD-6FAB-EAEF1183A5B9}"/>
                </a:ext>
              </a:extLst>
            </p:cNvPr>
            <p:cNvSpPr/>
            <p:nvPr/>
          </p:nvSpPr>
          <p:spPr>
            <a:xfrm>
              <a:off x="3903713" y="3879134"/>
              <a:ext cx="193448" cy="915445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0075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8" grpId="0" animBg="1"/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3D5C-13B6-1FCD-8368-EC94E918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kvantemekaniske He-atomet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F6B98-FC19-46AB-7390-65092228AAE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575675" cy="4975236"/>
          </a:xfrm>
        </p:spPr>
        <p:txBody>
          <a:bodyPr/>
          <a:lstStyle/>
          <a:p>
            <a:r>
              <a:rPr lang="nb-NO" dirty="0" err="1"/>
              <a:t>Schrödingerlikning</a:t>
            </a:r>
            <a:r>
              <a:rPr lang="nb-NO" dirty="0"/>
              <a:t> for He: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Bølgefunksjonen avhenger av </a:t>
            </a:r>
            <a:r>
              <a:rPr lang="nb-NO" u="sng" dirty="0"/>
              <a:t>to elektronposisjoner</a:t>
            </a:r>
            <a:endParaRPr lang="nb-NO" i="1" u="sng" dirty="0"/>
          </a:p>
          <a:p>
            <a:r>
              <a:rPr lang="nb-NO" dirty="0"/>
              <a:t>Kan ikke lenger løses analytisk</a:t>
            </a:r>
          </a:p>
          <a:p>
            <a:r>
              <a:rPr lang="nb-NO" dirty="0"/>
              <a:t>(Vi mangler også </a:t>
            </a:r>
            <a:r>
              <a:rPr lang="nb-NO" u="sng" dirty="0"/>
              <a:t>elektronspinn</a:t>
            </a:r>
            <a:r>
              <a:rPr lang="nb-NO" dirty="0"/>
              <a:t>, men kommer tilbake til det)</a:t>
            </a:r>
          </a:p>
          <a:p>
            <a:endParaRPr lang="nb-NO" dirty="0"/>
          </a:p>
        </p:txBody>
      </p:sp>
      <p:pic>
        <p:nvPicPr>
          <p:cNvPr id="5" name="Picture 4" descr="A number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E4D5F026-E961-03E9-47AF-2FFCBE918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11" y="1625601"/>
            <a:ext cx="7772400" cy="1398806"/>
          </a:xfrm>
          <a:prstGeom prst="rect">
            <a:avLst/>
          </a:prstGeom>
        </p:spPr>
      </p:pic>
      <p:pic>
        <p:nvPicPr>
          <p:cNvPr id="7" name="Picture 6" descr="A diagram of a line with points and arrows&#10;&#10;Description automatically generated">
            <a:extLst>
              <a:ext uri="{FF2B5EF4-FFF2-40B4-BE49-F238E27FC236}">
                <a16:creationId xmlns:a16="http://schemas.microsoft.com/office/drawing/2014/main" id="{2FE8326C-AC9B-6C50-60CF-9CE907CA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622" y="1625601"/>
            <a:ext cx="3739445" cy="38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9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8CA0-5C16-95ED-AA7E-CA4EF7A8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Nok for i dag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F4DB-6BDB-09C5-1E75-0492588D91C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... vi fortsetter i morgen</a:t>
            </a:r>
          </a:p>
        </p:txBody>
      </p:sp>
    </p:spTree>
    <p:extLst>
      <p:ext uri="{BB962C8B-B14F-4D97-AF65-F5344CB8AC3E}">
        <p14:creationId xmlns:p14="http://schemas.microsoft.com/office/powerpoint/2010/main" val="338613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FE85-8361-D6D7-ADCD-A2112F2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Egil A. Hylleraas (</a:t>
            </a:r>
            <a:r>
              <a:rPr lang="en-US" dirty="0"/>
              <a:t>1898–1965)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A238-4A1C-789D-01F7-AD576A09D10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6776987" cy="5190054"/>
          </a:xfrm>
        </p:spPr>
        <p:txBody>
          <a:bodyPr/>
          <a:lstStyle/>
          <a:p>
            <a:r>
              <a:rPr lang="nb-NO" dirty="0"/>
              <a:t>Norsk fysiker, professor ved UiO fra 1932</a:t>
            </a:r>
          </a:p>
          <a:p>
            <a:r>
              <a:rPr lang="nb-NO" dirty="0"/>
              <a:t>Studerte heliumatomet i Göttingen</a:t>
            </a:r>
          </a:p>
          <a:p>
            <a:r>
              <a:rPr lang="nb-NO" dirty="0"/>
              <a:t>Første kvantitative beregning på et to-elektronproblem</a:t>
            </a:r>
          </a:p>
          <a:p>
            <a:r>
              <a:rPr lang="nb-NO" u="sng" dirty="0"/>
              <a:t>Manuell optimering</a:t>
            </a:r>
            <a:r>
              <a:rPr lang="nb-NO" i="1" u="sng" dirty="0"/>
              <a:t>, </a:t>
            </a:r>
            <a:r>
              <a:rPr lang="nb-NO" dirty="0"/>
              <a:t>komplisert flervariabel-problem, generelt på formen</a:t>
            </a:r>
            <a:endParaRPr lang="nb-NO" u="sng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Grunntilstandsenergi til 0.1 % nøyaktighet!</a:t>
            </a:r>
          </a:p>
          <a:p>
            <a:r>
              <a:rPr lang="nb-NO" u="sng" dirty="0"/>
              <a:t>Triumf</a:t>
            </a:r>
            <a:r>
              <a:rPr lang="nb-NO" dirty="0"/>
              <a:t> for kvantemekanikk: Også 2 elektroner kunne beskrives med SL!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0B8D2-2739-769F-ABC5-6DA0D353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21" y="4049889"/>
            <a:ext cx="4826000" cy="711200"/>
          </a:xfrm>
          <a:prstGeom prst="rect">
            <a:avLst/>
          </a:prstGeom>
        </p:spPr>
      </p:pic>
      <p:pic>
        <p:nvPicPr>
          <p:cNvPr id="6" name="Picture 5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E3E0CD3D-9B2F-28FE-8EA1-416BD692E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53" y="617477"/>
            <a:ext cx="3777028" cy="42026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592B01D-40F1-7B12-F109-A503C23B7E3F}"/>
              </a:ext>
            </a:extLst>
          </p:cNvPr>
          <p:cNvGrpSpPr/>
          <p:nvPr/>
        </p:nvGrpSpPr>
        <p:grpSpPr>
          <a:xfrm>
            <a:off x="6254045" y="4446426"/>
            <a:ext cx="5757333" cy="2302933"/>
            <a:chOff x="6254045" y="4446426"/>
            <a:chExt cx="5757333" cy="2302933"/>
          </a:xfrm>
        </p:grpSpPr>
        <p:pic>
          <p:nvPicPr>
            <p:cNvPr id="8" name="Picture 7" descr="A machine on a glass surface&#10;&#10;Description automatically generated">
              <a:extLst>
                <a:ext uri="{FF2B5EF4-FFF2-40B4-BE49-F238E27FC236}">
                  <a16:creationId xmlns:a16="http://schemas.microsoft.com/office/drawing/2014/main" id="{EFE368AE-F1DC-4C60-73CF-1D0E93088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940801" y="4446426"/>
              <a:ext cx="3070577" cy="23029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11285F-425B-9718-362E-FB273F590CFA}"/>
                </a:ext>
              </a:extLst>
            </p:cNvPr>
            <p:cNvSpPr txBox="1"/>
            <p:nvPr/>
          </p:nvSpPr>
          <p:spPr>
            <a:xfrm>
              <a:off x="6254045" y="6326724"/>
              <a:ext cx="2686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nb-NO" dirty="0"/>
                <a:t>Egil Hylleraas sin kalkulator fra 1930-tallet. Fra utstilling på </a:t>
              </a:r>
              <a:r>
                <a:rPr lang="nb-NO" dirty="0" err="1"/>
                <a:t>Hylleraas</a:t>
              </a:r>
              <a:r>
                <a:rPr lang="nb-NO" dirty="0"/>
                <a:t>-senteret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7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B4396-F9BE-03C0-7336-9FD41791B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0E057951-5166-C265-9FA3-CAE1DC0E18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9E6A14F0-6E82-438D-88D1-E2CC270236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EE8E8DD-BF7A-EB9A-5A58-0DA7FF2567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-produkter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CD461-DC00-888C-9A56-25BB7744F8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7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18BB-21D1-558C-9415-0263F945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Orbital-tilnærming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CB43A-D374-FE0D-2D22-56242A4FAA5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er vant til å tenke på at elektroner er i «orbitaler»</a:t>
            </a:r>
          </a:p>
          <a:p>
            <a:r>
              <a:rPr lang="nb-NO" dirty="0"/>
              <a:t>Dette er en </a:t>
            </a:r>
            <a:r>
              <a:rPr lang="nb-NO" u="sng" dirty="0"/>
              <a:t>tilnærming</a:t>
            </a:r>
            <a:r>
              <a:rPr lang="nb-NO" dirty="0"/>
              <a:t> og i He-tilfellet kan vi skrive</a:t>
            </a:r>
          </a:p>
          <a:p>
            <a:r>
              <a:rPr lang="nb-NO" dirty="0"/>
              <a:t>For </a:t>
            </a:r>
            <a:r>
              <a:rPr lang="nb-NO" i="1" dirty="0"/>
              <a:t>N</a:t>
            </a:r>
            <a:r>
              <a:rPr lang="nb-NO" dirty="0"/>
              <a:t> elektroner: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Kalles </a:t>
            </a:r>
            <a:r>
              <a:rPr lang="nb-NO" u="sng" dirty="0" err="1"/>
              <a:t>Hartree</a:t>
            </a:r>
            <a:r>
              <a:rPr lang="nb-NO" u="sng" dirty="0"/>
              <a:t>-produkt</a:t>
            </a:r>
            <a:endParaRPr lang="nb-NO" dirty="0"/>
          </a:p>
          <a:p>
            <a:r>
              <a:rPr lang="nb-NO" dirty="0"/>
              <a:t>En </a:t>
            </a:r>
            <a:r>
              <a:rPr lang="nb-NO" u="sng" dirty="0"/>
              <a:t>enorm forenkling,</a:t>
            </a:r>
            <a:r>
              <a:rPr lang="nb-NO" dirty="0"/>
              <a:t> vi argumenterer på tavla</a:t>
            </a:r>
          </a:p>
          <a:p>
            <a:r>
              <a:rPr lang="nb-NO" dirty="0"/>
              <a:t>Viser seg at hver orbital vil minne om hydrogenorbitalene!</a:t>
            </a:r>
          </a:p>
          <a:p>
            <a:r>
              <a:rPr lang="nb-NO" dirty="0"/>
              <a:t>Hver orbital vil også bli assosiert med en </a:t>
            </a:r>
            <a:r>
              <a:rPr lang="nb-NO" u="sng" dirty="0"/>
              <a:t>energi</a:t>
            </a:r>
          </a:p>
          <a:p>
            <a:pPr lvl="1"/>
            <a:r>
              <a:rPr lang="nb-NO" u="sng" dirty="0"/>
              <a:t>Mer om dette senere!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514DB-2894-CE3D-6D57-8BAEE555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244" y="1674989"/>
            <a:ext cx="2997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A1F30-4ECB-D988-5A45-1EDB8015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771" y="2854370"/>
            <a:ext cx="5219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C89E-864C-9038-A1DF-63226028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-produkt mangler korrelasjon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4B855-9D70-B3F8-5C1C-CDA6D5F0740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283567"/>
          </a:xfrm>
        </p:spPr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-produkt: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Hva er sannsynlighetstettheten for elektron 1 alene?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Sannsynligheten avhenger kun av 1 orbital - elektronene er </a:t>
            </a:r>
            <a:r>
              <a:rPr lang="nb-NO" u="sng" dirty="0"/>
              <a:t>ikke korrelerte</a:t>
            </a:r>
          </a:p>
          <a:p>
            <a:r>
              <a:rPr lang="nb-NO" dirty="0"/>
              <a:t>Bølgefunksjonen kan ikke beskrive kompliserte vekselvirkninger mellom elektronene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0CE0-B5AF-1D08-4014-10DDCA4D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15" y="1781926"/>
            <a:ext cx="52197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93687-D147-A09C-6280-271B9B22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3374164"/>
            <a:ext cx="6502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5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40FB-F2BF-FF52-ACCB-EB2373CF3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C3C9A5DF-A1A8-BB3A-429E-174EFE9F52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8B0DFACA-01F2-D90D-E4B6-1546F5D931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46B467-8E1C-BCD4-2E7E-73BBC78F4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Elektronspinn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906E6EA-7EE0-1F69-876C-E30D51E7DF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08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11487</TotalTime>
  <Words>1501</Words>
  <Application>Microsoft Macintosh PowerPoint</Application>
  <PresentationFormat>Widescreen</PresentationFormat>
  <Paragraphs>361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Arial, sans-serif</vt:lpstr>
      <vt:lpstr>Calibri</vt:lpstr>
      <vt:lpstr>Office Theme</vt:lpstr>
      <vt:lpstr>KJM2601 – forelesning 12</vt:lpstr>
      <vt:lpstr>Heliumatomet og Hylleraas</vt:lpstr>
      <vt:lpstr>Det klassiske He-atomet</vt:lpstr>
      <vt:lpstr>Det kvantemekaniske He-atomet</vt:lpstr>
      <vt:lpstr>Egil A. Hylleraas (1898–1965)</vt:lpstr>
      <vt:lpstr>Hartree-produkter</vt:lpstr>
      <vt:lpstr>Orbital-tilnærming</vt:lpstr>
      <vt:lpstr>Hartree-produkt mangler korrelasjon</vt:lpstr>
      <vt:lpstr>Elektronspinn</vt:lpstr>
      <vt:lpstr>Elektronspinn</vt:lpstr>
      <vt:lpstr>Elektronet har spinn 1/2</vt:lpstr>
      <vt:lpstr>Egenvektortolkning</vt:lpstr>
      <vt:lpstr>Totalspinn</vt:lpstr>
      <vt:lpstr>1-elektron bølgefunksjon</vt:lpstr>
      <vt:lpstr>Spinn-orbital</vt:lpstr>
      <vt:lpstr>Elektroner er identiske partikler</vt:lpstr>
      <vt:lpstr>Identiske partikler</vt:lpstr>
      <vt:lpstr>Wolfgang Pauli (1900-1958)</vt:lpstr>
      <vt:lpstr>Identiske elektroner og Pauliprinsippet</vt:lpstr>
      <vt:lpstr>Elektroner har antisymmetriske bølgefunksjoner</vt:lpstr>
      <vt:lpstr>Eksempel: 2 elektroner, He-atom</vt:lpstr>
      <vt:lpstr>Kort om determinanter</vt:lpstr>
      <vt:lpstr>Slater-determinanter</vt:lpstr>
      <vt:lpstr>Spinn-orbitaler</vt:lpstr>
      <vt:lpstr>Helium igjen, med angulærmoment og spinn!</vt:lpstr>
      <vt:lpstr>Konfigurasjoner</vt:lpstr>
      <vt:lpstr>Hvordan bestemme orbitalene?</vt:lpstr>
      <vt:lpstr>Variasjonsmetoden</vt:lpstr>
      <vt:lpstr>Variasjonsmetoden</vt:lpstr>
      <vt:lpstr>Eksempel: LCAO for partikkel i boks</vt:lpstr>
      <vt:lpstr>Eksempel, forts:</vt:lpstr>
      <vt:lpstr>Eksempel, forts.:</vt:lpstr>
      <vt:lpstr>Hva lærte vi akkurat nå?</vt:lpstr>
      <vt:lpstr>Lineæritet vs. ikkelineæritet</vt:lpstr>
      <vt:lpstr>Hartree-Fock-metoden</vt:lpstr>
      <vt:lpstr>Douglas R. Hartree (1897-1958)</vt:lpstr>
      <vt:lpstr>Vladimir A. Fock (1898-1974)</vt:lpstr>
      <vt:lpstr>Slater determinant for lukka skall</vt:lpstr>
      <vt:lpstr>Variasjonsmetoden gir Hartree-Fock-likningene</vt:lpstr>
      <vt:lpstr>Nok for i dag 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63</cp:revision>
  <cp:lastPrinted>2024-09-26T08:04:23Z</cp:lastPrinted>
  <dcterms:created xsi:type="dcterms:W3CDTF">2024-08-23T10:30:26Z</dcterms:created>
  <dcterms:modified xsi:type="dcterms:W3CDTF">2024-10-03T10:02:32Z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